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handoutMasterIdLst>
    <p:handoutMasterId r:id="rId72"/>
  </p:handoutMasterIdLst>
  <p:sldIdLst>
    <p:sldId id="256" r:id="rId2"/>
    <p:sldId id="270" r:id="rId3"/>
    <p:sldId id="271" r:id="rId4"/>
    <p:sldId id="272" r:id="rId5"/>
    <p:sldId id="317" r:id="rId6"/>
    <p:sldId id="274" r:id="rId7"/>
    <p:sldId id="275" r:id="rId8"/>
    <p:sldId id="276" r:id="rId9"/>
    <p:sldId id="278" r:id="rId10"/>
    <p:sldId id="279" r:id="rId11"/>
    <p:sldId id="273" r:id="rId12"/>
    <p:sldId id="281" r:id="rId13"/>
    <p:sldId id="289" r:id="rId14"/>
    <p:sldId id="282" r:id="rId15"/>
    <p:sldId id="284" r:id="rId16"/>
    <p:sldId id="285" r:id="rId17"/>
    <p:sldId id="287" r:id="rId18"/>
    <p:sldId id="291" r:id="rId19"/>
    <p:sldId id="292" r:id="rId20"/>
    <p:sldId id="293" r:id="rId21"/>
    <p:sldId id="294" r:id="rId22"/>
    <p:sldId id="318" r:id="rId23"/>
    <p:sldId id="321" r:id="rId24"/>
    <p:sldId id="295" r:id="rId25"/>
    <p:sldId id="296" r:id="rId26"/>
    <p:sldId id="297" r:id="rId27"/>
    <p:sldId id="301" r:id="rId28"/>
    <p:sldId id="457" r:id="rId29"/>
    <p:sldId id="329" r:id="rId30"/>
    <p:sldId id="330" r:id="rId31"/>
    <p:sldId id="331" r:id="rId32"/>
    <p:sldId id="299" r:id="rId33"/>
    <p:sldId id="302" r:id="rId34"/>
    <p:sldId id="303" r:id="rId35"/>
    <p:sldId id="304" r:id="rId36"/>
    <p:sldId id="305" r:id="rId37"/>
    <p:sldId id="308" r:id="rId38"/>
    <p:sldId id="325" r:id="rId39"/>
    <p:sldId id="328" r:id="rId40"/>
    <p:sldId id="306" r:id="rId41"/>
    <p:sldId id="369" r:id="rId42"/>
    <p:sldId id="397" r:id="rId43"/>
    <p:sldId id="350" r:id="rId44"/>
    <p:sldId id="307" r:id="rId45"/>
    <p:sldId id="322" r:id="rId46"/>
    <p:sldId id="316" r:id="rId47"/>
    <p:sldId id="351" r:id="rId48"/>
    <p:sldId id="354" r:id="rId49"/>
    <p:sldId id="320" r:id="rId50"/>
    <p:sldId id="332" r:id="rId51"/>
    <p:sldId id="355" r:id="rId52"/>
    <p:sldId id="356" r:id="rId53"/>
    <p:sldId id="335" r:id="rId54"/>
    <p:sldId id="357" r:id="rId55"/>
    <p:sldId id="338" r:id="rId56"/>
    <p:sldId id="340" r:id="rId57"/>
    <p:sldId id="341" r:id="rId58"/>
    <p:sldId id="342" r:id="rId59"/>
    <p:sldId id="359" r:id="rId60"/>
    <p:sldId id="358" r:id="rId61"/>
    <p:sldId id="360" r:id="rId62"/>
    <p:sldId id="362" r:id="rId63"/>
    <p:sldId id="361" r:id="rId64"/>
    <p:sldId id="348" r:id="rId65"/>
    <p:sldId id="363" r:id="rId66"/>
    <p:sldId id="364" r:id="rId67"/>
    <p:sldId id="458" r:id="rId68"/>
    <p:sldId id="365" r:id="rId69"/>
    <p:sldId id="368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ge de garde" id="{5E8DC4B0-AFD9-4FE4-9FD4-1A7D290EFE45}">
          <p14:sldIdLst>
            <p14:sldId id="256"/>
          </p14:sldIdLst>
        </p14:section>
        <p14:section name="introduction" id="{A2DD8EA6-737A-487C-86C4-651FCBD1BDBE}">
          <p14:sldIdLst>
            <p14:sldId id="270"/>
            <p14:sldId id="271"/>
            <p14:sldId id="272"/>
            <p14:sldId id="317"/>
            <p14:sldId id="274"/>
            <p14:sldId id="275"/>
            <p14:sldId id="276"/>
            <p14:sldId id="278"/>
            <p14:sldId id="279"/>
            <p14:sldId id="273"/>
          </p14:sldIdLst>
        </p14:section>
        <p14:section name="Les bases de R" id="{A8BD4851-D5B3-4145-BC4A-8239547668EC}">
          <p14:sldIdLst>
            <p14:sldId id="281"/>
            <p14:sldId id="289"/>
            <p14:sldId id="282"/>
            <p14:sldId id="284"/>
            <p14:sldId id="285"/>
            <p14:sldId id="287"/>
            <p14:sldId id="291"/>
            <p14:sldId id="292"/>
            <p14:sldId id="293"/>
            <p14:sldId id="294"/>
            <p14:sldId id="318"/>
            <p14:sldId id="321"/>
            <p14:sldId id="295"/>
            <p14:sldId id="296"/>
            <p14:sldId id="297"/>
            <p14:sldId id="301"/>
            <p14:sldId id="457"/>
            <p14:sldId id="329"/>
            <p14:sldId id="330"/>
            <p14:sldId id="331"/>
            <p14:sldId id="299"/>
            <p14:sldId id="302"/>
            <p14:sldId id="303"/>
            <p14:sldId id="304"/>
            <p14:sldId id="305"/>
            <p14:sldId id="308"/>
            <p14:sldId id="325"/>
            <p14:sldId id="328"/>
            <p14:sldId id="306"/>
            <p14:sldId id="369"/>
            <p14:sldId id="397"/>
            <p14:sldId id="350"/>
            <p14:sldId id="307"/>
            <p14:sldId id="322"/>
            <p14:sldId id="316"/>
            <p14:sldId id="351"/>
            <p14:sldId id="354"/>
            <p14:sldId id="320"/>
            <p14:sldId id="332"/>
            <p14:sldId id="355"/>
            <p14:sldId id="356"/>
            <p14:sldId id="335"/>
            <p14:sldId id="357"/>
            <p14:sldId id="338"/>
            <p14:sldId id="340"/>
            <p14:sldId id="341"/>
            <p14:sldId id="342"/>
            <p14:sldId id="359"/>
            <p14:sldId id="358"/>
            <p14:sldId id="360"/>
            <p14:sldId id="362"/>
            <p14:sldId id="361"/>
            <p14:sldId id="348"/>
            <p14:sldId id="363"/>
            <p14:sldId id="364"/>
            <p14:sldId id="458"/>
            <p14:sldId id="365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 LAFITTE" initials="RL" lastIdx="1" clrIdx="0">
    <p:extLst>
      <p:ext uri="{19B8F6BF-5375-455C-9EA6-DF929625EA0E}">
        <p15:presenceInfo xmlns:p15="http://schemas.microsoft.com/office/powerpoint/2012/main" userId="REMI LAFITTE" providerId="None"/>
      </p:ext>
    </p:extLst>
  </p:cmAuthor>
  <p:cmAuthor id="2" name="Lafitte, Remi" initials="LR" lastIdx="3" clrIdx="1">
    <p:extLst>
      <p:ext uri="{19B8F6BF-5375-455C-9EA6-DF929625EA0E}">
        <p15:presenceInfo xmlns:p15="http://schemas.microsoft.com/office/powerpoint/2012/main" userId="S-1-5-21-1557681891-856716841-40651431-1690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FFBE"/>
    <a:srgbClr val="005DA2"/>
    <a:srgbClr val="FF0000"/>
    <a:srgbClr val="46DCEC"/>
    <a:srgbClr val="1CD5E8"/>
    <a:srgbClr val="3232FF"/>
    <a:srgbClr val="BCCBFC"/>
    <a:srgbClr val="7897F8"/>
    <a:srgbClr val="A6A6A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95" autoAdjust="0"/>
  </p:normalViewPr>
  <p:slideViewPr>
    <p:cSldViewPr snapToGrid="0">
      <p:cViewPr varScale="1">
        <p:scale>
          <a:sx n="64" d="100"/>
          <a:sy n="64" d="100"/>
        </p:scale>
        <p:origin x="12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27T11:31:55.571" idx="1">
    <p:pos x="-510" y="1037"/>
    <p:text>variable = caractéristique mesurable qui peut prendre différentes valeurs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2272B-CEBB-4001-847C-26DA8D73DF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E745-1F90-4857-9DF1-0EA83A1C946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60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40858-59EF-41E7-9FD6-3FA0BE2A8C4E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377E1-024E-4E11-9BD4-026E67729B4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355600" y="0"/>
            <a:ext cx="9702800" cy="9906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97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894ACC0-89B9-4868-9633-078985E84A46}"/>
              </a:ext>
            </a:extLst>
          </p:cNvPr>
          <p:cNvSpPr txBox="1">
            <a:spLocks/>
          </p:cNvSpPr>
          <p:nvPr userDrawn="1"/>
        </p:nvSpPr>
        <p:spPr>
          <a:xfrm>
            <a:off x="1237636" y="652383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- Rémi Lafitte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0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5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t4230.rbind.io/programmation/fonctions_r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hyperlink" Target="https://ggplot2-book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t4230.rbind.io/introduction/base_r/" TargetMode="External"/><Relationship Id="rId2" Type="http://schemas.openxmlformats.org/officeDocument/2006/relationships/hyperlink" Target="https://stt4230.rbind.io/amelioration_code/bonnes_pratiques_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tagged/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en.wikipedia.org/wiki/World_Happiness_Repor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hyperlink" Target="https://github.com/lafitter/M2-Science-du-Langage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datanovia.com/en/" TargetMode="External"/><Relationship Id="rId7" Type="http://schemas.openxmlformats.org/officeDocument/2006/relationships/hyperlink" Target="https://fermin.perso.math.cnrs.fr/Files/IntroductionRStudio.html" TargetMode="External"/><Relationship Id="rId2" Type="http://schemas.openxmlformats.org/officeDocument/2006/relationships/hyperlink" Target="https://www.r-blogge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vm.edu/~statdhtx/StatPages/R/ReadingData.html" TargetMode="External"/><Relationship Id="rId5" Type="http://schemas.openxmlformats.org/officeDocument/2006/relationships/hyperlink" Target="https://r-graph-gallery.com/ggplot2-package.html" TargetMode="External"/><Relationship Id="rId4" Type="http://schemas.openxmlformats.org/officeDocument/2006/relationships/hyperlink" Target="https://rcompanion.org/handbook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languageR/languageR.pdf" TargetMode="External"/><Relationship Id="rId2" Type="http://schemas.openxmlformats.org/officeDocument/2006/relationships/hyperlink" Target="https://github.com/lafitter/M2-Science-du-Langag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vm.edu/~statdhtx/StatPages/R/attaching.html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tchcraver.com/2021/06/15/subsetting-and-filtering-a-data-frame-in-r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7.0439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ecoevoevoeco.blogspot.com/2016/12/wrong-lo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2418861" y="929504"/>
            <a:ext cx="4306278" cy="1071562"/>
          </a:xfrm>
        </p:spPr>
        <p:txBody>
          <a:bodyPr>
            <a:normAutofit/>
          </a:bodyPr>
          <a:lstStyle/>
          <a:p>
            <a:pPr algn="ctr"/>
            <a:r>
              <a:rPr lang="fr-FR" sz="4800" dirty="0"/>
              <a:t>Statistiques avec </a:t>
            </a:r>
            <a:endParaRPr lang="en-US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1143000" y="3932237"/>
            <a:ext cx="6858000" cy="16557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b="1" dirty="0"/>
              <a:t>M2 Sciences du Langage</a:t>
            </a:r>
          </a:p>
          <a:p>
            <a:pPr marL="0" indent="0" algn="ctr">
              <a:buNone/>
            </a:pPr>
            <a:r>
              <a:rPr lang="fr-FR" sz="2400" dirty="0"/>
              <a:t>Remi.lafitte@univ-grenoble-alpes.fr</a:t>
            </a:r>
          </a:p>
          <a:p>
            <a:pPr marL="0" indent="0" algn="ctr">
              <a:buNone/>
            </a:pPr>
            <a:r>
              <a:rPr lang="fr-FR" sz="2400" dirty="0"/>
              <a:t>2023-2024</a:t>
            </a:r>
            <a:endParaRPr lang="en-US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828" y="2823180"/>
            <a:ext cx="1431042" cy="11090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8" y="1465285"/>
            <a:ext cx="2672984" cy="267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86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10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48846" y="1114474"/>
            <a:ext cx="8216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Alternatives pour les moins R-enthousiastes</a:t>
            </a:r>
          </a:p>
          <a:p>
            <a:endParaRPr lang="fr-FR" sz="20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47" y="1804867"/>
            <a:ext cx="961606" cy="9616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559040" y="2200304"/>
            <a:ext cx="637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JASP</a:t>
            </a:r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" y="3051091"/>
            <a:ext cx="4083132" cy="229676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244" y="1854337"/>
            <a:ext cx="1009405" cy="102410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86" y="2979519"/>
            <a:ext cx="4301528" cy="241961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892596" y="2200303"/>
            <a:ext cx="961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JAMOVI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042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11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Plan approximatif des TDs</a:t>
            </a:r>
            <a:endParaRPr lang="en-US" sz="3600" dirty="0"/>
          </a:p>
        </p:txBody>
      </p:sp>
      <p:sp>
        <p:nvSpPr>
          <p:cNvPr id="10" name="Sous-titre 2"/>
          <p:cNvSpPr txBox="1">
            <a:spLocks/>
          </p:cNvSpPr>
          <p:nvPr/>
        </p:nvSpPr>
        <p:spPr>
          <a:xfrm>
            <a:off x="193431" y="1395676"/>
            <a:ext cx="1702328" cy="44788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fr-FR" sz="2000" b="1">
                <a:solidFill>
                  <a:srgbClr val="005DA2"/>
                </a:solidFill>
              </a:rPr>
              <a:t>TD1 27/10</a:t>
            </a:r>
          </a:p>
          <a:p>
            <a:pPr marL="342900" indent="-342900">
              <a:lnSpc>
                <a:spcPct val="150000"/>
              </a:lnSpc>
            </a:pPr>
            <a:r>
              <a:rPr lang="fr-FR" sz="2000" b="1">
                <a:solidFill>
                  <a:srgbClr val="005DA2"/>
                </a:solidFill>
              </a:rPr>
              <a:t>TD2 17/11 </a:t>
            </a:r>
            <a:endParaRPr lang="fr-FR" sz="2000" b="1" dirty="0">
              <a:solidFill>
                <a:srgbClr val="005DA2"/>
              </a:solidFill>
            </a:endParaRPr>
          </a:p>
          <a:p>
            <a:pPr marL="342900" indent="-342900">
              <a:lnSpc>
                <a:spcPct val="150000"/>
              </a:lnSpc>
            </a:pPr>
            <a:endParaRPr lang="fr-FR" sz="2000" b="1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fr-FR" sz="2000" b="1">
                <a:solidFill>
                  <a:srgbClr val="FF0000"/>
                </a:solidFill>
              </a:rPr>
              <a:t>TD3 24/11</a:t>
            </a:r>
          </a:p>
          <a:p>
            <a:pPr marL="342900" indent="-342900">
              <a:lnSpc>
                <a:spcPct val="150000"/>
              </a:lnSpc>
            </a:pPr>
            <a:r>
              <a:rPr lang="fr-FR" sz="2000" b="1">
                <a:solidFill>
                  <a:srgbClr val="FF0000"/>
                </a:solidFill>
              </a:rPr>
              <a:t>TD4 01/12</a:t>
            </a:r>
          </a:p>
          <a:p>
            <a:pPr marL="342900" indent="-342900">
              <a:lnSpc>
                <a:spcPct val="150000"/>
              </a:lnSpc>
            </a:pPr>
            <a:endParaRPr lang="fr-FR" sz="2000" b="1">
              <a:solidFill>
                <a:srgbClr val="009E47"/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fr-FR" sz="2000" b="1">
                <a:solidFill>
                  <a:srgbClr val="009E47"/>
                </a:solidFill>
              </a:rPr>
              <a:t>TD5 08/12 </a:t>
            </a:r>
          </a:p>
          <a:p>
            <a:pPr marL="342900" indent="-342900">
              <a:lnSpc>
                <a:spcPct val="150000"/>
              </a:lnSpc>
            </a:pPr>
            <a:r>
              <a:rPr lang="fr-FR" sz="2000" b="1">
                <a:solidFill>
                  <a:srgbClr val="009E47"/>
                </a:solidFill>
              </a:rPr>
              <a:t>TD6 15/12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6C07EA-94C1-4BBB-B19A-4FB913BA5570}"/>
              </a:ext>
            </a:extLst>
          </p:cNvPr>
          <p:cNvSpPr/>
          <p:nvPr/>
        </p:nvSpPr>
        <p:spPr>
          <a:xfrm>
            <a:off x="2460356" y="3057710"/>
            <a:ext cx="19778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fr-FR" sz="2000" b="1">
                <a:solidFill>
                  <a:srgbClr val="FF0000"/>
                </a:solidFill>
              </a:rPr>
              <a:t>khi-deux</a:t>
            </a:r>
          </a:p>
          <a:p>
            <a:pPr marL="342900" indent="-342900"/>
            <a:r>
              <a:rPr lang="fr-FR" sz="2000" b="1">
                <a:solidFill>
                  <a:srgbClr val="FF0000"/>
                </a:solidFill>
              </a:rPr>
              <a:t>corrélation</a:t>
            </a:r>
          </a:p>
          <a:p>
            <a:pPr marL="342900" indent="-342900"/>
            <a:r>
              <a:rPr lang="fr-FR" sz="2000" b="1">
                <a:solidFill>
                  <a:srgbClr val="FF0000"/>
                </a:solidFill>
              </a:rPr>
              <a:t>t-test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B77232-8F2B-4DB0-88A1-F2A84527DD0E}"/>
              </a:ext>
            </a:extLst>
          </p:cNvPr>
          <p:cNvSpPr/>
          <p:nvPr/>
        </p:nvSpPr>
        <p:spPr>
          <a:xfrm>
            <a:off x="2460356" y="1581478"/>
            <a:ext cx="2757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fr-FR" sz="2000" b="1">
                <a:solidFill>
                  <a:srgbClr val="005DA2"/>
                </a:solidFill>
              </a:rPr>
              <a:t>Les grandes bases de R</a:t>
            </a:r>
            <a:endParaRPr lang="fr-FR" sz="2000" b="1" dirty="0">
              <a:solidFill>
                <a:srgbClr val="005DA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638C98-C7D0-4892-81EC-8151889FC765}"/>
              </a:ext>
            </a:extLst>
          </p:cNvPr>
          <p:cNvSpPr/>
          <p:nvPr/>
        </p:nvSpPr>
        <p:spPr>
          <a:xfrm>
            <a:off x="2460356" y="4460914"/>
            <a:ext cx="35726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>
                <a:solidFill>
                  <a:srgbClr val="009E47"/>
                </a:solidFill>
              </a:rPr>
              <a:t>Graphiques avancés avec ggplot2</a:t>
            </a:r>
          </a:p>
          <a:p>
            <a:endParaRPr lang="fr-FR" sz="2000" b="1">
              <a:solidFill>
                <a:srgbClr val="009E47"/>
              </a:solidFill>
            </a:endParaRPr>
          </a:p>
          <a:p>
            <a:r>
              <a:rPr lang="fr-FR" sz="2000" b="1">
                <a:solidFill>
                  <a:srgbClr val="009E47"/>
                </a:solidFill>
              </a:rPr>
              <a:t>Rapports automatisés avec Rmarkdown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CC6CB18-D12C-4C86-8962-3C7FEA40A5E7}"/>
              </a:ext>
            </a:extLst>
          </p:cNvPr>
          <p:cNvCxnSpPr/>
          <p:nvPr/>
        </p:nvCxnSpPr>
        <p:spPr>
          <a:xfrm>
            <a:off x="5625548" y="1192696"/>
            <a:ext cx="0" cy="512859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CC3E6E3-C86A-447B-BFE9-80F8A286A2BA}"/>
              </a:ext>
            </a:extLst>
          </p:cNvPr>
          <p:cNvSpPr/>
          <p:nvPr/>
        </p:nvSpPr>
        <p:spPr>
          <a:xfrm>
            <a:off x="6752492" y="1268734"/>
            <a:ext cx="1490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fr-FR" sz="2000" b="1">
                <a:solidFill>
                  <a:srgbClr val="005DA2"/>
                </a:solidFill>
              </a:rPr>
              <a:t>Evaluation</a:t>
            </a:r>
            <a:endParaRPr lang="fr-FR" sz="2000" b="1" dirty="0">
              <a:solidFill>
                <a:srgbClr val="005D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423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12</a:t>
            </a:fld>
            <a:endParaRPr lang="en-US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134766" y="2285162"/>
            <a:ext cx="6874468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Concepts et opérations basiques</a:t>
            </a:r>
            <a:endParaRPr lang="en-US" sz="40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93" y="3569974"/>
            <a:ext cx="2344615" cy="23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97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833901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Concepts et opérations basiques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251069" y="1404620"/>
            <a:ext cx="8216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Installer R et lancer une commande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Fonctions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Installer et charger un paquet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Création et type d’objets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Importation de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Objet et environnement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Opérateurs, adressage et création de variables</a:t>
            </a:r>
          </a:p>
        </p:txBody>
      </p:sp>
    </p:spTree>
    <p:extLst>
      <p:ext uri="{BB962C8B-B14F-4D97-AF65-F5344CB8AC3E}">
        <p14:creationId xmlns:p14="http://schemas.microsoft.com/office/powerpoint/2010/main" val="1492392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Installation</a:t>
            </a:r>
            <a:endParaRPr lang="en-US" sz="3600" dirty="0"/>
          </a:p>
        </p:txBody>
      </p:sp>
      <p:sp>
        <p:nvSpPr>
          <p:cNvPr id="7" name="ZoneTexte 6"/>
          <p:cNvSpPr txBox="1"/>
          <p:nvPr/>
        </p:nvSpPr>
        <p:spPr>
          <a:xfrm>
            <a:off x="48846" y="1114474"/>
            <a:ext cx="82169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R et R studio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hlinkClick r:id="rId2"/>
              </a:rPr>
              <a:t>https://posit.co/download/rstudio-desktop/</a:t>
            </a: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r="11247"/>
          <a:stretch/>
        </p:blipFill>
        <p:spPr>
          <a:xfrm>
            <a:off x="1932535" y="2206869"/>
            <a:ext cx="4819957" cy="398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18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 de base</a:t>
            </a:r>
            <a:endParaRPr lang="en-US" sz="3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189" y="1886073"/>
            <a:ext cx="4773999" cy="332349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8" y="1886073"/>
            <a:ext cx="3589994" cy="3326442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814506" y="1314455"/>
            <a:ext cx="170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7030A0"/>
                </a:solidFill>
              </a:rPr>
              <a:t>Console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89841" y="1314455"/>
            <a:ext cx="320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7030A0"/>
                </a:solidFill>
              </a:rPr>
              <a:t>Feuille de script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7500" y="3224255"/>
            <a:ext cx="347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000" dirty="0"/>
              <a:t>Création et exécution du code </a:t>
            </a:r>
            <a:r>
              <a:rPr lang="fr-FR" sz="1600" dirty="0">
                <a:solidFill>
                  <a:prstClr val="black"/>
                </a:solidFill>
              </a:rPr>
              <a:t>(clic droit ou Ctrl + R dans </a:t>
            </a:r>
            <a:r>
              <a:rPr lang="fr-FR" sz="1600" dirty="0" err="1">
                <a:solidFill>
                  <a:prstClr val="black"/>
                </a:solidFill>
              </a:rPr>
              <a:t>windows</a:t>
            </a:r>
            <a:r>
              <a:rPr lang="fr-FR" sz="1600" dirty="0">
                <a:solidFill>
                  <a:prstClr val="black"/>
                </a:solidFill>
              </a:rPr>
              <a:t>)</a:t>
            </a:r>
          </a:p>
          <a:p>
            <a:endParaRPr lang="fr-FR" sz="2000" dirty="0"/>
          </a:p>
        </p:txBody>
      </p:sp>
      <p:cxnSp>
        <p:nvCxnSpPr>
          <p:cNvPr id="14" name="Connecteur droit avec flèche 13"/>
          <p:cNvCxnSpPr>
            <a:stCxn id="12" idx="0"/>
          </p:cNvCxnSpPr>
          <p:nvPr/>
        </p:nvCxnSpPr>
        <p:spPr>
          <a:xfrm flipH="1" flipV="1">
            <a:off x="955820" y="2620107"/>
            <a:ext cx="1101580" cy="6041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670950" y="5586800"/>
            <a:ext cx="2563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Affichage du résultat</a:t>
            </a:r>
          </a:p>
        </p:txBody>
      </p:sp>
      <p:cxnSp>
        <p:nvCxnSpPr>
          <p:cNvPr id="16" name="Connecteur droit avec flèche 15"/>
          <p:cNvCxnSpPr>
            <a:stCxn id="15" idx="0"/>
          </p:cNvCxnSpPr>
          <p:nvPr/>
        </p:nvCxnSpPr>
        <p:spPr>
          <a:xfrm flipH="1" flipV="1">
            <a:off x="4670950" y="4712677"/>
            <a:ext cx="1281514" cy="874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42312" y="5746494"/>
            <a:ext cx="347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dirty="0"/>
              <a:t>Utilisation « austère » de R…</a:t>
            </a:r>
          </a:p>
        </p:txBody>
      </p:sp>
    </p:spTree>
    <p:extLst>
      <p:ext uri="{BB962C8B-B14F-4D97-AF65-F5344CB8AC3E}">
        <p14:creationId xmlns:p14="http://schemas.microsoft.com/office/powerpoint/2010/main" val="3556125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6DB5B2E-1778-4833-88D9-88A5C1444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94"/>
            <a:ext cx="9144000" cy="5143500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 Studio</a:t>
            </a:r>
            <a:endParaRPr lang="en-US" sz="3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107172" y="1074417"/>
            <a:ext cx="8452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/>
              <a:t>EDI : environnement de développement intégré </a:t>
            </a:r>
            <a:r>
              <a:rPr lang="fr-FR" sz="2000">
                <a:sym typeface="Wingdings" panose="05000000000000000000" pitchFamily="2" charset="2"/>
              </a:rPr>
              <a:t> simplifie l’usage de R</a:t>
            </a:r>
            <a:endParaRPr lang="fr-FR" sz="20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491888" y="5163487"/>
            <a:ext cx="219319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Fichiers, graphiques, help…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5977537" y="2896153"/>
            <a:ext cx="2707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7030A0"/>
                </a:solidFill>
              </a:rPr>
              <a:t>Environnement, </a:t>
            </a:r>
            <a:r>
              <a:rPr lang="fr-FR" dirty="0">
                <a:solidFill>
                  <a:srgbClr val="7030A0"/>
                </a:solidFill>
              </a:rPr>
              <a:t>historique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59483" y="3429000"/>
            <a:ext cx="8808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Script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361787" y="5425775"/>
            <a:ext cx="9831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911536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Lancer une commande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291810" y="4254284"/>
            <a:ext cx="7002126" cy="89255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/>
                </a:solidFill>
              </a:rPr>
              <a:t>placer le curseur sur la ligne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/>
                </a:solidFill>
              </a:rPr>
              <a:t>Ctrl + Entrée dans </a:t>
            </a:r>
            <a:r>
              <a:rPr lang="fr-FR" dirty="0" err="1">
                <a:solidFill>
                  <a:prstClr val="black"/>
                </a:solidFill>
              </a:rPr>
              <a:t>windows</a:t>
            </a:r>
            <a:endParaRPr lang="fr-FR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prstClr val="black"/>
                </a:solidFill>
              </a:rPr>
              <a:t>Pour Mac, aucun idée </a:t>
            </a:r>
            <a:r>
              <a:rPr lang="fr-FR" sz="1600" dirty="0">
                <a:solidFill>
                  <a:prstClr val="black"/>
                </a:solidFill>
              </a:rPr>
              <a:t>: chercher le raccourci dans onglet « Code »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77789" y="1480331"/>
            <a:ext cx="8588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Exemples de commandes simples :</a:t>
            </a:r>
          </a:p>
        </p:txBody>
      </p:sp>
      <p:sp>
        <p:nvSpPr>
          <p:cNvPr id="6" name="Rectangle 5"/>
          <p:cNvSpPr/>
          <p:nvPr/>
        </p:nvSpPr>
        <p:spPr>
          <a:xfrm>
            <a:off x="631091" y="2108729"/>
            <a:ext cx="4572000" cy="1990288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^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B674440C-0518-4CC6-81B0-F5D463864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2728" y="4035001"/>
            <a:ext cx="1070181" cy="11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65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Fonctions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259861" y="1081454"/>
            <a:ext cx="821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/>
              <a:t>Commandes qui exécutent des procédures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64" y="1773952"/>
            <a:ext cx="6753225" cy="1152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7684" y="2834144"/>
            <a:ext cx="5547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https://stt4230.rbind.io/programmation/fonctions_r/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8" name="ZoneTexte 7"/>
          <p:cNvSpPr txBox="1"/>
          <p:nvPr/>
        </p:nvSpPr>
        <p:spPr>
          <a:xfrm>
            <a:off x="347785" y="3454568"/>
            <a:ext cx="8216901" cy="175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D’où viennent les fonctions 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De librairies (</a:t>
            </a:r>
            <a:r>
              <a:rPr lang="fr-FR" i="1" dirty="0"/>
              <a:t>packages</a:t>
            </a:r>
            <a:r>
              <a:rPr lang="fr-FR" dirty="0"/>
              <a:t>) directement installées dans R : fonctions par défaut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De librairies crées par des tiers, qu’il nous faudra télécharger manuellement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De nous-mêmes : possibilité de créer ses </a:t>
            </a:r>
            <a:r>
              <a:rPr lang="fr-FR"/>
              <a:t>propres fonctions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151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Fonctions</a:t>
            </a:r>
            <a:endParaRPr lang="en-US" sz="36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493093"/>
            <a:ext cx="8471144" cy="14394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3518" y="1490727"/>
            <a:ext cx="87336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>
                <a:solidFill>
                  <a:srgbClr val="005DA2"/>
                </a:solidFill>
              </a:rPr>
              <a:t>ls</a:t>
            </a:r>
            <a:r>
              <a:rPr lang="fr-FR" sz="2000" dirty="0">
                <a:solidFill>
                  <a:srgbClr val="005DA2"/>
                </a:solidFill>
              </a:rPr>
              <a:t>("package:</a:t>
            </a:r>
            <a:r>
              <a:rPr lang="fr-FR" sz="2000" dirty="0"/>
              <a:t>…nom du paquet</a:t>
            </a:r>
            <a:r>
              <a:rPr lang="fr-FR" sz="2000"/>
              <a:t>… </a:t>
            </a:r>
            <a:r>
              <a:rPr lang="fr-FR" sz="2000">
                <a:solidFill>
                  <a:srgbClr val="005DA2"/>
                </a:solidFill>
              </a:rPr>
              <a:t>") </a:t>
            </a:r>
            <a:r>
              <a:rPr lang="fr-FR" sz="2000"/>
              <a:t>affiche toutes les fonctions du paquet dans la console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77D114-377A-48B7-8940-D90335B61528}"/>
              </a:ext>
            </a:extLst>
          </p:cNvPr>
          <p:cNvSpPr/>
          <p:nvPr/>
        </p:nvSpPr>
        <p:spPr>
          <a:xfrm>
            <a:off x="213518" y="4489523"/>
            <a:ext cx="8294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>
                <a:solidFill>
                  <a:srgbClr val="005DA2"/>
                </a:solidFill>
              </a:rPr>
              <a:t>"graphics::" </a:t>
            </a:r>
            <a:r>
              <a:rPr lang="fr-FR" sz="2000"/>
              <a:t>affiche les fonctions dans l'ordre alphabétique dans une liste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61734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Ressources utiles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712438" y="1301234"/>
            <a:ext cx="2364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https://r4ds.had.co.nz/</a:t>
            </a:r>
            <a:endParaRPr lang="en-US" dirty="0"/>
          </a:p>
          <a:p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66" y="1947565"/>
            <a:ext cx="2232623" cy="33489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22189" y="1301233"/>
            <a:ext cx="2617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https://ggplot2-book.org/</a:t>
            </a:r>
            <a:endParaRPr lang="en-US" dirty="0"/>
          </a:p>
          <a:p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84" y="1881530"/>
            <a:ext cx="2254105" cy="34149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A2FA7E9-59A0-4F59-8E95-74D362D81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" y="2045643"/>
            <a:ext cx="2241594" cy="316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01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Fonctions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635000" y="1808882"/>
            <a:ext cx="7962900" cy="38779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function with various descriptive statistics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fxdescribe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(x){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missing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max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q1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quantile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T,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(.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q3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quantile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T,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(.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95lci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1.96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(x))),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95hci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1.96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(x)))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)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e.g. = 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fxdescribe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(c(NA,NA,2,5,6))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0B204-5533-4CDA-A2D4-C87B9E7EC659}"/>
              </a:ext>
            </a:extLst>
          </p:cNvPr>
          <p:cNvSpPr/>
          <p:nvPr/>
        </p:nvSpPr>
        <p:spPr>
          <a:xfrm>
            <a:off x="6404851" y="1808882"/>
            <a:ext cx="2197100" cy="10772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prstClr val="black"/>
                </a:solidFill>
              </a:rPr>
              <a:t>NB : penser au </a:t>
            </a:r>
            <a:r>
              <a:rPr lang="fr-FR" sz="1600" b="1">
                <a:solidFill>
                  <a:prstClr val="black"/>
                </a:solidFill>
              </a:rPr>
              <a:t>raccourci </a:t>
            </a:r>
            <a:r>
              <a:rPr lang="fr-FR" sz="1600" b="1">
                <a:solidFill>
                  <a:srgbClr val="005DA2"/>
                </a:solidFill>
              </a:rPr>
              <a:t>Ctrl + c </a:t>
            </a:r>
            <a:r>
              <a:rPr lang="fr-FR" sz="1600" b="1" dirty="0">
                <a:solidFill>
                  <a:prstClr val="black"/>
                </a:solidFill>
              </a:rPr>
              <a:t>pour # créer des commentaires</a:t>
            </a:r>
            <a:endParaRPr lang="fr-FR" sz="1600" b="1" i="1" dirty="0">
              <a:solidFill>
                <a:prstClr val="black"/>
              </a:solidFill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9B217495-B5BD-41F2-A4D0-701E52E08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2805" y="1130051"/>
            <a:ext cx="501191" cy="5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5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21</a:t>
            </a:fld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291810" y="1252613"/>
            <a:ext cx="8588421" cy="338554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Exécutez et essayez de comprendre ce que font les fonctions suivantes :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1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291810" y="4701683"/>
            <a:ext cx="3717482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/>
                </a:solidFill>
              </a:rPr>
              <a:t>Pour connaître les arguments d’une fonction, tapez par ex : </a:t>
            </a:r>
            <a:r>
              <a:rPr lang="fr-FR" b="1" dirty="0">
                <a:solidFill>
                  <a:srgbClr val="005DA2"/>
                </a:solidFill>
              </a:rPr>
              <a:t>?</a:t>
            </a:r>
            <a:r>
              <a:rPr lang="fr-FR" b="1" dirty="0" err="1">
                <a:solidFill>
                  <a:srgbClr val="005DA2"/>
                </a:solidFill>
              </a:rPr>
              <a:t>sum</a:t>
            </a:r>
            <a:r>
              <a:rPr lang="fr-FR" b="1" dirty="0">
                <a:solidFill>
                  <a:srgbClr val="005DA2"/>
                </a:solidFill>
              </a:rPr>
              <a:t> </a:t>
            </a:r>
            <a:r>
              <a:rPr lang="fr-FR" dirty="0">
                <a:solidFill>
                  <a:prstClr val="black"/>
                </a:solidFill>
              </a:rPr>
              <a:t>(le mieux) ou </a:t>
            </a:r>
            <a:r>
              <a:rPr lang="fr-FR" b="1" dirty="0" err="1">
                <a:solidFill>
                  <a:srgbClr val="005DA2"/>
                </a:solidFill>
              </a:rPr>
              <a:t>args</a:t>
            </a:r>
            <a:r>
              <a:rPr lang="fr-FR" b="1" dirty="0">
                <a:solidFill>
                  <a:srgbClr val="005DA2"/>
                </a:solidFill>
              </a:rPr>
              <a:t>(</a:t>
            </a:r>
            <a:r>
              <a:rPr lang="fr-FR" b="1" dirty="0" err="1">
                <a:solidFill>
                  <a:srgbClr val="005DA2"/>
                </a:solidFill>
              </a:rPr>
              <a:t>sum</a:t>
            </a:r>
            <a:r>
              <a:rPr lang="fr-FR" b="1" dirty="0">
                <a:solidFill>
                  <a:srgbClr val="005DA2"/>
                </a:solidFill>
              </a:rPr>
              <a:t>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398" y="3126430"/>
            <a:ext cx="3686833" cy="2816331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91810" y="1972268"/>
            <a:ext cx="4500659" cy="23083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from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by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times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times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each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boxplot</a:t>
            </a:r>
            <a:r>
              <a:rPr lang="en-US" altLang="en-US" sz="1600" dirty="0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alt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altLang="en-US" sz="1600" dirty="0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altLang="en-US" sz="900" dirty="0">
              <a:solidFill>
                <a:prstClr val="black"/>
              </a:solidFill>
            </a:endParaRPr>
          </a:p>
          <a:p>
            <a:pPr latinLnBrk="1"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-2730744" y="11710883"/>
            <a:ext cx="9144000" cy="457200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320FE94C-47B1-4352-8C9D-B916EFB2C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9292" y="4628480"/>
            <a:ext cx="845988" cy="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71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Installer et charger un paquet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376724-8E48-4650-A915-1A6BAFB81D05}"/>
              </a:ext>
            </a:extLst>
          </p:cNvPr>
          <p:cNvSpPr/>
          <p:nvPr/>
        </p:nvSpPr>
        <p:spPr>
          <a:xfrm>
            <a:off x="382771" y="2579660"/>
            <a:ext cx="798505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install.packages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"psych"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installe le paquet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"psych"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charge le paquet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7C781CF-36C7-4737-94F4-4E8E657B1827}"/>
              </a:ext>
            </a:extLst>
          </p:cNvPr>
          <p:cNvSpPr txBox="1"/>
          <p:nvPr/>
        </p:nvSpPr>
        <p:spPr>
          <a:xfrm>
            <a:off x="266845" y="1481252"/>
            <a:ext cx="821690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Deux commandes à connaître par coeur :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A0EDA-0778-4591-976F-F21CFE58B54A}"/>
              </a:ext>
            </a:extLst>
          </p:cNvPr>
          <p:cNvSpPr/>
          <p:nvPr/>
        </p:nvSpPr>
        <p:spPr>
          <a:xfrm>
            <a:off x="382770" y="4043913"/>
            <a:ext cx="6964328" cy="16312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>
                <a:solidFill>
                  <a:prstClr val="black"/>
                </a:solidFill>
              </a:rPr>
              <a:t>Exemples de paquets utiles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>
                <a:solidFill>
                  <a:srgbClr val="005DA2"/>
                </a:solidFill>
              </a:rPr>
              <a:t>tidyverse</a:t>
            </a:r>
            <a:r>
              <a:rPr lang="fr-FR" sz="2000">
                <a:solidFill>
                  <a:prstClr val="black"/>
                </a:solidFill>
              </a:rPr>
              <a:t> # pour manipuler des données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>
                <a:solidFill>
                  <a:srgbClr val="005DA2"/>
                </a:solidFill>
              </a:rPr>
              <a:t>psych, DescTools, rstatix</a:t>
            </a:r>
            <a:r>
              <a:rPr lang="fr-FR" sz="2000">
                <a:solidFill>
                  <a:prstClr val="black"/>
                </a:solidFill>
              </a:rPr>
              <a:t> # pour les statistiques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>
                <a:solidFill>
                  <a:srgbClr val="005DA2"/>
                </a:solidFill>
              </a:rPr>
              <a:t>ggplot2</a:t>
            </a:r>
            <a:r>
              <a:rPr lang="fr-FR" sz="2000">
                <a:solidFill>
                  <a:prstClr val="black"/>
                </a:solidFill>
              </a:rPr>
              <a:t> # pour les graphiques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>
                <a:solidFill>
                  <a:srgbClr val="005DA2"/>
                </a:solidFill>
              </a:rPr>
              <a:t>readxl, writexl </a:t>
            </a:r>
            <a:r>
              <a:rPr lang="fr-FR" sz="2000">
                <a:solidFill>
                  <a:prstClr val="black"/>
                </a:solidFill>
              </a:rPr>
              <a:t># pour importer/exporter des fichiers excel</a:t>
            </a:r>
            <a:endParaRPr lang="fr-FR" sz="2000" dirty="0">
              <a:solidFill>
                <a:prstClr val="black"/>
              </a:solidFill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DB910877-D5DE-4EDC-8C2C-4A7EC5770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7704" y="4318994"/>
            <a:ext cx="1070181" cy="11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Installer et charger un paquet</a:t>
            </a:r>
            <a:endParaRPr lang="en-US" sz="36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9149B24-6B80-4130-8B18-9139E59D5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414049"/>
            <a:ext cx="68008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3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d’objets</a:t>
            </a:r>
            <a:endParaRPr lang="en-US" sz="3600" dirty="0"/>
          </a:p>
        </p:txBody>
      </p:sp>
      <p:sp>
        <p:nvSpPr>
          <p:cNvPr id="8" name="ZoneTexte 7"/>
          <p:cNvSpPr txBox="1"/>
          <p:nvPr/>
        </p:nvSpPr>
        <p:spPr>
          <a:xfrm>
            <a:off x="426916" y="1139900"/>
            <a:ext cx="8216901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dirty="0"/>
              <a:t>Quelques règles 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Utilisation du </a:t>
            </a:r>
            <a:r>
              <a:rPr lang="fr-FR" b="1" dirty="0"/>
              <a:t>"&lt;-"</a:t>
            </a:r>
            <a:r>
              <a:rPr lang="fr-FR" dirty="0"/>
              <a:t> </a:t>
            </a:r>
            <a:r>
              <a:rPr lang="fr-FR" sz="1600" dirty="0"/>
              <a:t>(recommandé) </a:t>
            </a:r>
            <a:r>
              <a:rPr lang="fr-FR" dirty="0"/>
              <a:t>ou du </a:t>
            </a:r>
            <a:r>
              <a:rPr lang="fr-FR" b="1" dirty="0"/>
              <a:t>"="</a:t>
            </a:r>
            <a:r>
              <a:rPr lang="fr-FR" dirty="0"/>
              <a:t>  </a:t>
            </a:r>
            <a:r>
              <a:rPr lang="fr-FR" sz="1600" dirty="0"/>
              <a:t>(moins recommandé)</a:t>
            </a:r>
          </a:p>
          <a:p>
            <a:pPr lvl="2">
              <a:lnSpc>
                <a:spcPct val="150000"/>
              </a:lnSpc>
            </a:pPr>
            <a:r>
              <a:rPr lang="fr-FR" sz="1100" dirty="0"/>
              <a:t>Voir </a:t>
            </a:r>
            <a:r>
              <a:rPr lang="fr-FR" sz="1100" dirty="0">
                <a:hlinkClick r:id="rId2"/>
              </a:rPr>
              <a:t>https://stt4230.rbind.io/amelioration_code/bonnes_pratiques_r/</a:t>
            </a:r>
            <a:endParaRPr lang="fr-FR" sz="11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R est sensible aux </a:t>
            </a:r>
            <a:r>
              <a:rPr lang="fr-FR" sz="1600" b="1" dirty="0"/>
              <a:t>majuscules/minuscules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Eviter les </a:t>
            </a:r>
            <a:r>
              <a:rPr lang="fr-FR" sz="1600" b="1" dirty="0"/>
              <a:t>accents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Un objet ne peut pas démarrer par un </a:t>
            </a:r>
            <a:r>
              <a:rPr lang="fr-FR" sz="1600" b="1" dirty="0"/>
              <a:t>chiffre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1" dirty="0"/>
              <a:t>Noms interdits </a:t>
            </a:r>
            <a:r>
              <a:rPr lang="fr-FR" sz="1600" dirty="0"/>
              <a:t>: </a:t>
            </a:r>
            <a:r>
              <a:rPr lang="fr-FR" sz="1600" i="1" dirty="0"/>
              <a:t>if, </a:t>
            </a:r>
            <a:r>
              <a:rPr lang="fr-FR" sz="1600" i="1" dirty="0" err="1"/>
              <a:t>else</a:t>
            </a:r>
            <a:r>
              <a:rPr lang="fr-FR" sz="1600" i="1" dirty="0"/>
              <a:t>, </a:t>
            </a:r>
            <a:r>
              <a:rPr lang="fr-FR" sz="1600" i="1" dirty="0" err="1"/>
              <a:t>repeat</a:t>
            </a:r>
            <a:r>
              <a:rPr lang="fr-FR" sz="1600" i="1" dirty="0"/>
              <a:t>, </a:t>
            </a:r>
            <a:r>
              <a:rPr lang="fr-FR" sz="1600" i="1" dirty="0" err="1"/>
              <a:t>while</a:t>
            </a:r>
            <a:r>
              <a:rPr lang="fr-FR" sz="1600" i="1" dirty="0"/>
              <a:t>, </a:t>
            </a:r>
            <a:r>
              <a:rPr lang="fr-FR" sz="1600" i="1" dirty="0" err="1"/>
              <a:t>function</a:t>
            </a:r>
            <a:r>
              <a:rPr lang="fr-FR" sz="1600" i="1" dirty="0"/>
              <a:t>, for, in, </a:t>
            </a:r>
            <a:r>
              <a:rPr lang="fr-FR" sz="1600" i="1" dirty="0" err="1"/>
              <a:t>next</a:t>
            </a:r>
            <a:r>
              <a:rPr lang="fr-FR" sz="1600" i="1" dirty="0"/>
              <a:t>, break, TRUE, FALSE, NULL, </a:t>
            </a:r>
            <a:r>
              <a:rPr lang="fr-FR" sz="1600" i="1" dirty="0" err="1"/>
              <a:t>Inf</a:t>
            </a:r>
            <a:r>
              <a:rPr lang="fr-FR" sz="1600" i="1" dirty="0"/>
              <a:t>, </a:t>
            </a:r>
            <a:r>
              <a:rPr lang="fr-FR" sz="1600" i="1" dirty="0" err="1"/>
              <a:t>NaN</a:t>
            </a:r>
            <a:r>
              <a:rPr lang="fr-FR" sz="1600" i="1" dirty="0"/>
              <a:t>, NA, </a:t>
            </a:r>
            <a:r>
              <a:rPr lang="fr-FR" sz="1600" i="1" dirty="0" err="1"/>
              <a:t>NA_integer</a:t>
            </a:r>
            <a:r>
              <a:rPr lang="fr-FR" sz="1600" i="1" dirty="0"/>
              <a:t>_, </a:t>
            </a:r>
            <a:r>
              <a:rPr lang="fr-FR" sz="1600" i="1" dirty="0" err="1"/>
              <a:t>NA_real</a:t>
            </a:r>
            <a:r>
              <a:rPr lang="fr-FR" sz="1600" i="1" dirty="0"/>
              <a:t>_, </a:t>
            </a:r>
            <a:r>
              <a:rPr lang="fr-FR" sz="1600" i="1" dirty="0" err="1"/>
              <a:t>NA_complex</a:t>
            </a:r>
            <a:r>
              <a:rPr lang="fr-FR" sz="1600" i="1" dirty="0"/>
              <a:t>_, </a:t>
            </a:r>
            <a:r>
              <a:rPr lang="fr-FR" sz="1600" i="1" dirty="0" err="1"/>
              <a:t>NA_character</a:t>
            </a:r>
            <a:r>
              <a:rPr lang="fr-FR" sz="1600" i="1" dirty="0"/>
              <a:t>_, ... et ..1, ..2, etc. »</a:t>
            </a:r>
          </a:p>
          <a:p>
            <a:pPr lvl="2">
              <a:lnSpc>
                <a:spcPct val="150000"/>
              </a:lnSpc>
            </a:pPr>
            <a:r>
              <a:rPr lang="fr-FR" sz="1100" dirty="0"/>
              <a:t>Voir </a:t>
            </a:r>
            <a:r>
              <a:rPr lang="fr-FR" sz="1100" dirty="0">
                <a:hlinkClick r:id="rId3"/>
              </a:rPr>
              <a:t>https://stt4230.rbind.io/introduction/base_r/</a:t>
            </a:r>
            <a:endParaRPr lang="fr-FR" sz="11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910493" y="4860705"/>
            <a:ext cx="4206630" cy="1082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"objet"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1objet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erreur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Error: &lt;text&gt;:3:2: symbole inattendu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0645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25</a:t>
            </a:fld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291810" y="1151013"/>
            <a:ext cx="85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Exemples d'objets : </a:t>
            </a:r>
          </a:p>
        </p:txBody>
      </p:sp>
      <p:sp>
        <p:nvSpPr>
          <p:cNvPr id="4" name="Rectangle 3"/>
          <p:cNvSpPr/>
          <p:nvPr/>
        </p:nvSpPr>
        <p:spPr>
          <a:xfrm>
            <a:off x="297203" y="1804016"/>
            <a:ext cx="8292881" cy="984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</a:t>
            </a:r>
            <a:r>
              <a:rPr lang="en-US" sz="1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couleur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"noire"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"noire"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"marron"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"blanche"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900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600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700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650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"c()" signifie "concaténer"</a:t>
            </a:r>
            <a:endParaRPr lang="en-US" sz="1600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d’objets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294505" y="3815663"/>
            <a:ext cx="8298275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table(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couleur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couleur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blanche  marron   noire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1       1       2</a:t>
            </a: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Min. 1st Qu.  Median    Mean 3rd Qu.    Max.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600.0   637.5   675.0   712.5   750.0   900.0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91809" y="3261687"/>
            <a:ext cx="85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Possibilité d'appliquer des fonctions sur ces objets :</a:t>
            </a:r>
          </a:p>
        </p:txBody>
      </p:sp>
    </p:spTree>
    <p:extLst>
      <p:ext uri="{BB962C8B-B14F-4D97-AF65-F5344CB8AC3E}">
        <p14:creationId xmlns:p14="http://schemas.microsoft.com/office/powerpoint/2010/main" val="1901207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26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Type d’objets</a:t>
            </a:r>
            <a:endParaRPr lang="en-US" sz="3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15900" y="1458714"/>
            <a:ext cx="5604607" cy="537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Objet simple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Vecteur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Facteur</a:t>
            </a:r>
            <a:endParaRPr lang="fr-FR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Matrice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Dataframe (jeu de données)</a:t>
            </a:r>
            <a:endParaRPr lang="fr-FR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Liste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927173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27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simple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416169" y="1122219"/>
            <a:ext cx="87312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On assigne quelque chose dans autre chose</a:t>
            </a:r>
            <a:endParaRPr lang="fr-FR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B4BB99-7A67-4695-B736-EB0C794A8AB6}"/>
              </a:ext>
            </a:extLst>
          </p:cNvPr>
          <p:cNvSpPr/>
          <p:nvPr/>
        </p:nvSpPr>
        <p:spPr>
          <a:xfrm>
            <a:off x="1425172" y="2220977"/>
            <a:ext cx="6293657" cy="2416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objet2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"Michel est dans le garage"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</a:t>
            </a:r>
            <a:endParaRPr lang="fr-FR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10</a:t>
            </a:r>
            <a:endParaRPr lang="fr-FR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objet2</a:t>
            </a:r>
            <a:endParaRPr lang="fr-FR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"Michel est dans le garage"</a:t>
            </a:r>
            <a:endParaRPr lang="fr-FR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329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28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simple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416169" y="1122219"/>
            <a:ext cx="87312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Plusieurs façons d'afficher un même objet</a:t>
            </a:r>
            <a:endParaRPr lang="fr-FR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B4BB99-7A67-4695-B736-EB0C794A8AB6}"/>
              </a:ext>
            </a:extLst>
          </p:cNvPr>
          <p:cNvSpPr/>
          <p:nvPr/>
        </p:nvSpPr>
        <p:spPr>
          <a:xfrm>
            <a:off x="1425172" y="2220977"/>
            <a:ext cx="6293657" cy="32265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br>
              <a:rPr lang="en-US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br>
              <a:rPr lang="en-US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print(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objet1)</a:t>
            </a:r>
          </a:p>
          <a:p>
            <a:pPr latinLnBrk="1">
              <a:spcAft>
                <a:spcPts val="1000"/>
              </a:spcAft>
            </a:pPr>
            <a:endParaRPr lang="en-US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 ; 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</a:t>
            </a:r>
          </a:p>
          <a:p>
            <a:pPr latinLnBrk="1">
              <a:spcAft>
                <a:spcPts val="1000"/>
              </a:spcAft>
            </a:pPr>
            <a:endParaRPr lang="en-US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(objet1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10)</a:t>
            </a:r>
            <a:endParaRPr lang="en-US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100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29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Vecteur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416169" y="1122219"/>
            <a:ext cx="87312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Objet qui rassemble des données </a:t>
            </a:r>
            <a:r>
              <a:rPr lang="fr-FR" sz="2400" dirty="0"/>
              <a:t>(variable</a:t>
            </a:r>
            <a:r>
              <a:rPr lang="fr-FR" sz="2400"/>
              <a:t>) </a:t>
            </a:r>
            <a:r>
              <a:rPr lang="fr-FR" sz="2400" b="1"/>
              <a:t>de même nature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641838" y="1815099"/>
            <a:ext cx="8071339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  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"topalov"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(vache)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characters (lettres)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  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900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600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650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(poids)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numeric (chiffres)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FE2CF6-8999-4239-A105-29D66A636FBA}"/>
              </a:ext>
            </a:extLst>
          </p:cNvPr>
          <p:cNvSpPr/>
          <p:nvPr/>
        </p:nvSpPr>
        <p:spPr>
          <a:xfrm>
            <a:off x="908168" y="4913460"/>
            <a:ext cx="6882766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2000" b="1">
                <a:solidFill>
                  <a:srgbClr val="FF0000"/>
                </a:solidFill>
              </a:rPr>
              <a:t>str() </a:t>
            </a:r>
            <a:r>
              <a:rPr lang="fr-FR" sz="2000">
                <a:solidFill>
                  <a:prstClr val="black"/>
                </a:solidFill>
              </a:rPr>
              <a:t>peut être appliqué à tout type d'objet</a:t>
            </a:r>
            <a:endParaRPr lang="fr-FR" sz="2000" dirty="0">
              <a:solidFill>
                <a:prstClr val="black"/>
              </a:solidFill>
            </a:endParaRPr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989A46A5-8DD4-4C49-BCA1-B97BE1E0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147" y="4588360"/>
            <a:ext cx="698041" cy="72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40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Ressources utiles</a:t>
            </a:r>
            <a:endParaRPr lang="en-US" sz="36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968285"/>
            <a:ext cx="6343670" cy="41106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969" y="1114697"/>
            <a:ext cx="4541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https://stackoverflow.com/questions/tagged/r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04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30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Vecteur</a:t>
            </a:r>
            <a:endParaRPr lang="en-US" sz="3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A40BF0-D763-46A3-8804-D971965C04FF}"/>
              </a:ext>
            </a:extLst>
          </p:cNvPr>
          <p:cNvSpPr txBox="1"/>
          <p:nvPr/>
        </p:nvSpPr>
        <p:spPr>
          <a:xfrm>
            <a:off x="-416169" y="1122219"/>
            <a:ext cx="925243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Les vecteurs de nature différente ne se mélangent pas très bien...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439614" y="2164578"/>
            <a:ext cx="7889377" cy="14260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Tentative de création d'un vecteur "hybride"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vache_poids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(vache, poids)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(vache_poids)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chr [1:8] "spassky" "karpov" "kasparov" "topalov" "900" "600" "700" "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650"</a:t>
            </a:r>
          </a:p>
          <a:p>
            <a:pPr latinLnBrk="1">
              <a:spcAft>
                <a:spcPts val="1000"/>
              </a:spcAft>
            </a:pP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Echec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9A40BF0-D763-46A3-8804-D971965C04FF}"/>
              </a:ext>
            </a:extLst>
          </p:cNvPr>
          <p:cNvSpPr txBox="1"/>
          <p:nvPr/>
        </p:nvSpPr>
        <p:spPr>
          <a:xfrm>
            <a:off x="-416169" y="3823025"/>
            <a:ext cx="925243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Possible de changer la nature d'un vecteur</a:t>
            </a:r>
            <a:endParaRPr lang="fr-FR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439613" y="4575139"/>
            <a:ext cx="7889378" cy="13388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as.character(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poids)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"900" "600" "700" "650"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(poids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as.numeric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poids)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900 600 700 650</a:t>
            </a:r>
          </a:p>
        </p:txBody>
      </p:sp>
    </p:spTree>
    <p:extLst>
      <p:ext uri="{BB962C8B-B14F-4D97-AF65-F5344CB8AC3E}">
        <p14:creationId xmlns:p14="http://schemas.microsoft.com/office/powerpoint/2010/main" val="3914658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31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Facteur</a:t>
            </a:r>
            <a:endParaRPr lang="en-US" sz="3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A40BF0-D763-46A3-8804-D971965C04FF}"/>
              </a:ext>
            </a:extLst>
          </p:cNvPr>
          <p:cNvSpPr txBox="1"/>
          <p:nvPr/>
        </p:nvSpPr>
        <p:spPr>
          <a:xfrm>
            <a:off x="-416169" y="1122219"/>
            <a:ext cx="8731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Objet qui organise les données d'un vecteur en </a:t>
            </a:r>
            <a:r>
              <a:rPr lang="fr-FR" sz="2000" b="1" dirty="0"/>
              <a:t>catégories ou niveaux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B902304-FED2-45CD-A9D8-861C5B0A8642}"/>
              </a:ext>
            </a:extLst>
          </p:cNvPr>
          <p:cNvSpPr txBox="1"/>
          <p:nvPr/>
        </p:nvSpPr>
        <p:spPr>
          <a:xfrm>
            <a:off x="-416170" y="5470925"/>
            <a:ext cx="9560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Les "facteurs" seront très utiles quand nous aborderons le recodage de variables</a:t>
            </a:r>
            <a:endParaRPr lang="fr-FR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246184" y="1710471"/>
            <a:ext cx="8405447" cy="32778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facteur_vache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factor(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facteur_vache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spassky  karpov   kasparov topalov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Levels: karpov kasparov spassky topalov</a:t>
            </a:r>
          </a:p>
          <a:p>
            <a:pPr latinLnBrk="1">
              <a:spcAft>
                <a:spcPts val="1000"/>
              </a:spcAft>
            </a:pP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NB : les niveaux sont rangés automatiquement par ordre alphabétique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possibilité de ré-ordonner </a:t>
            </a:r>
            <a:r>
              <a:rPr lang="en-US" sz="1400" b="1" i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(levels=)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 de renommer </a:t>
            </a:r>
            <a:r>
              <a:rPr lang="en-US" sz="1400" b="1" i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(labels=)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ces niveaux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facteur_vache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factor(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vache,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					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levels =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labels =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facteur_vache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Spassky  Karpov   Kasparov Topalov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Levels: Spassky Kasparov Karpov Topalov</a:t>
            </a:r>
          </a:p>
        </p:txBody>
      </p:sp>
    </p:spTree>
    <p:extLst>
      <p:ext uri="{BB962C8B-B14F-4D97-AF65-F5344CB8AC3E}">
        <p14:creationId xmlns:p14="http://schemas.microsoft.com/office/powerpoint/2010/main" val="3936796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32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Matrice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83948" y="1176110"/>
            <a:ext cx="873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Objet qui agence les données d'un vecteur en lignes et en colonnes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Ensemble de vecteurs (variables) </a:t>
            </a:r>
            <a:r>
              <a:rPr lang="fr-FR" sz="2000" b="1" dirty="0"/>
              <a:t>de même nature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452871" y="2636579"/>
            <a:ext cx="8194431" cy="3421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  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couleur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"noire"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"noire"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"marron"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"blanche"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on combine les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deux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vecteurs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avec la fonction </a:t>
            </a:r>
            <a:r>
              <a:rPr lang="en-US" sz="1600" b="1" i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sz="1600" b="1" i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qui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veut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dire : </a:t>
            </a:r>
            <a:r>
              <a:rPr lang="en-US" sz="1600" b="1" i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column bind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(combiner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colonnes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MAT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vache,couleur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MAT</a:t>
            </a:r>
          </a:p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vache      couleur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[1,] "spassky"  "noire"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[2,] "karpov"   "noire"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[3,] "kasparov" "marron"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[4,] "topalov"  "blanche"</a:t>
            </a:r>
          </a:p>
        </p:txBody>
      </p:sp>
    </p:spTree>
    <p:extLst>
      <p:ext uri="{BB962C8B-B14F-4D97-AF65-F5344CB8AC3E}">
        <p14:creationId xmlns:p14="http://schemas.microsoft.com/office/powerpoint/2010/main" val="1927841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33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Dataframe (jeu de données)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202590" y="1049766"/>
            <a:ext cx="873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Matrice qui regroupe plusieurs vecteurs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Ensemble de vecteurs (variables) </a:t>
            </a:r>
            <a:r>
              <a:rPr lang="fr-FR" sz="2000" b="1" dirty="0"/>
              <a:t>de nature différente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65454" y="5332071"/>
            <a:ext cx="84569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En pratique, nous importons quasiment toujours un </a:t>
            </a:r>
            <a:r>
              <a:rPr lang="fr-FR" sz="2000" dirty="0" err="1"/>
              <a:t>dataframe</a:t>
            </a:r>
            <a:r>
              <a:rPr lang="fr-FR" sz="2000" dirty="0"/>
              <a:t> (DF) à partir d’un fichier </a:t>
            </a:r>
            <a:r>
              <a:rPr lang="fr-FR" sz="2000" dirty="0" err="1"/>
              <a:t>xlsx</a:t>
            </a:r>
            <a:r>
              <a:rPr lang="fr-FR" sz="2000" dirty="0"/>
              <a:t>, </a:t>
            </a:r>
            <a:r>
              <a:rPr lang="fr-FR" sz="2000" dirty="0" err="1"/>
              <a:t>txt</a:t>
            </a:r>
            <a:r>
              <a:rPr lang="fr-FR" sz="2000" dirty="0"/>
              <a:t>, ou csv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3FD13C-6772-4B91-BCB9-DBF35CFF22A2}"/>
              </a:ext>
            </a:extLst>
          </p:cNvPr>
          <p:cNvCxnSpPr>
            <a:cxnSpLocks/>
          </p:cNvCxnSpPr>
          <p:nvPr/>
        </p:nvCxnSpPr>
        <p:spPr>
          <a:xfrm flipH="1">
            <a:off x="6624508" y="2804688"/>
            <a:ext cx="283791" cy="36478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BE7DDBF-198B-4B14-A0DE-225871A452CD}"/>
              </a:ext>
            </a:extLst>
          </p:cNvPr>
          <p:cNvCxnSpPr>
            <a:cxnSpLocks/>
          </p:cNvCxnSpPr>
          <p:nvPr/>
        </p:nvCxnSpPr>
        <p:spPr>
          <a:xfrm>
            <a:off x="6987047" y="2913685"/>
            <a:ext cx="1" cy="3266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BB347AC-4FB7-4A9B-8726-0758B67D6375}"/>
              </a:ext>
            </a:extLst>
          </p:cNvPr>
          <p:cNvCxnSpPr>
            <a:cxnSpLocks/>
          </p:cNvCxnSpPr>
          <p:nvPr/>
        </p:nvCxnSpPr>
        <p:spPr>
          <a:xfrm>
            <a:off x="7021634" y="2804688"/>
            <a:ext cx="393443" cy="3966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9420CD4-EB52-49F2-B42A-4BFDA633D9BF}"/>
              </a:ext>
            </a:extLst>
          </p:cNvPr>
          <p:cNvSpPr/>
          <p:nvPr/>
        </p:nvSpPr>
        <p:spPr>
          <a:xfrm>
            <a:off x="5992934" y="2319387"/>
            <a:ext cx="1932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colonne = variable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7870" y="3299836"/>
            <a:ext cx="4391185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vache,couleur,poids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</a:p>
        </p:txBody>
      </p:sp>
      <p:sp>
        <p:nvSpPr>
          <p:cNvPr id="7" name="Rectangle 6"/>
          <p:cNvSpPr/>
          <p:nvPr/>
        </p:nvSpPr>
        <p:spPr>
          <a:xfrm>
            <a:off x="5215882" y="3274129"/>
            <a:ext cx="2908210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vache couleur poids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spassky   noire   900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karpov   noire   600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kasparov  marron   700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topalov blanche   650</a:t>
            </a:r>
          </a:p>
        </p:txBody>
      </p:sp>
    </p:spTree>
    <p:extLst>
      <p:ext uri="{BB962C8B-B14F-4D97-AF65-F5344CB8AC3E}">
        <p14:creationId xmlns:p14="http://schemas.microsoft.com/office/powerpoint/2010/main" val="3348814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34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Liste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193045" y="1136335"/>
            <a:ext cx="8731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Objet pouvant </a:t>
            </a:r>
            <a:r>
              <a:rPr lang="fr-FR" sz="2000" b="1" dirty="0"/>
              <a:t>contenir</a:t>
            </a:r>
            <a:r>
              <a:rPr lang="fr-FR" sz="2000" dirty="0"/>
              <a:t> des objets de natures différentes : vecteurs, matrices, dataframes ...</a:t>
            </a:r>
            <a:endParaRPr lang="fr-FR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631962" y="2068321"/>
            <a:ext cx="3102131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(vache, MAT, DF)</a:t>
            </a:r>
          </a:p>
          <a:p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675245" y="2077979"/>
            <a:ext cx="3102132" cy="3754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[[1]]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"spassky"  "karpov"   "kasparov" "topalov"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[[2]]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vache      couleur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[1,] "spassky"  "noire"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[2,] "karpov"   "noire"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[3,] "kasparov" "marron"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[4,] "topalov"  "blanche"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[[3]]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vache couleur poids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spassky   noire   900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karpov   noire   600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kasparov  marron   700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topalov blanche   650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-193045" y="3016555"/>
            <a:ext cx="5653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Très pratique pour stocker temporairement des objets, notamment via des boucles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470094" y="4006712"/>
            <a:ext cx="3732629" cy="1826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fr-FR" sz="1200" b="1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EXERCICE MAISON pour les plus téméraires : </a:t>
            </a:r>
            <a:r>
              <a:rPr lang="fr-FR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exécutez et essayer de comprendre cette </a:t>
            </a:r>
            <a:br>
              <a:rPr lang="fr-FR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fr-FR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simple boucle </a:t>
            </a:r>
            <a:endParaRPr lang="en-US" sz="1200" i="1" dirty="0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vide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DF[,</a:t>
            </a:r>
            <a:r>
              <a:rPr lang="en-US" sz="12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"vache"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]) {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LS[[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]]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,]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  <a:p>
            <a:pPr latinLnBrk="1">
              <a:spcAft>
                <a:spcPts val="1000"/>
              </a:spcAft>
            </a:pPr>
            <a:r>
              <a:rPr lang="fr-FR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</a:t>
            </a:r>
            <a:r>
              <a:rPr lang="fr-FR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remplie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667525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35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2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1222307"/>
            <a:ext cx="87312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 vecteur de type caractère contenant 4 noms d'animaux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 vecteur de type caractère contenant 4 pays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 vecteur de type numérique contenant 4 tailles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une matrice regroupant les vecteurs "animaux" et "pays"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Transformez le vecteur "animaux" en facteur en changeant l'ordre des niveaux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une </a:t>
            </a:r>
            <a:r>
              <a:rPr lang="fr-FR" sz="2000" dirty="0" err="1"/>
              <a:t>dataframe</a:t>
            </a:r>
            <a:r>
              <a:rPr lang="fr-FR" sz="2000" dirty="0"/>
              <a:t> regroupant les vecteurs "pays" et "poids" et le facteur "animaux"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Insérez le facteur "animaux" et le </a:t>
            </a:r>
            <a:r>
              <a:rPr lang="fr-FR" sz="2000" dirty="0" err="1"/>
              <a:t>dataframe</a:t>
            </a:r>
            <a:r>
              <a:rPr lang="fr-FR" sz="2000" dirty="0"/>
              <a:t> dans une même liste</a:t>
            </a:r>
          </a:p>
        </p:txBody>
      </p:sp>
    </p:spTree>
    <p:extLst>
      <p:ext uri="{BB962C8B-B14F-4D97-AF65-F5344CB8AC3E}">
        <p14:creationId xmlns:p14="http://schemas.microsoft.com/office/powerpoint/2010/main" val="1193677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36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de données</a:t>
            </a:r>
            <a:endParaRPr lang="en-US" sz="3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0" y="5002648"/>
            <a:ext cx="510833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600" dirty="0" err="1"/>
              <a:t>Territory</a:t>
            </a:r>
            <a:r>
              <a:rPr lang="fr-FR" sz="1600" dirty="0"/>
              <a:t> : </a:t>
            </a:r>
            <a:r>
              <a:rPr lang="en-US" sz="1600" dirty="0"/>
              <a:t>pays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600" dirty="0"/>
              <a:t>Bands : nombre de groupes de métal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600" dirty="0"/>
              <a:t>Population : nombre d'habitant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600" dirty="0" err="1"/>
              <a:t>Happiness</a:t>
            </a:r>
            <a:r>
              <a:rPr lang="fr-FR" sz="1600" dirty="0"/>
              <a:t> : échelle de bonheur </a:t>
            </a:r>
            <a:r>
              <a:rPr lang="fr-FR" sz="1200" dirty="0">
                <a:hlinkClick r:id="rId2"/>
              </a:rPr>
              <a:t>https://</a:t>
            </a:r>
            <a:r>
              <a:rPr lang="fr-FR" sz="1200" dirty="0" err="1">
                <a:hlinkClick r:id="rId2"/>
              </a:rPr>
              <a:t>en.wikipedia.org</a:t>
            </a:r>
            <a:r>
              <a:rPr lang="fr-FR" sz="1200" dirty="0">
                <a:hlinkClick r:id="rId2"/>
              </a:rPr>
              <a:t>/wiki/</a:t>
            </a:r>
            <a:r>
              <a:rPr lang="fr-FR" sz="1200" dirty="0" err="1">
                <a:hlinkClick r:id="rId2"/>
              </a:rPr>
              <a:t>World_Happiness_Report</a:t>
            </a:r>
            <a:endParaRPr lang="fr-FR" sz="12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223" y="2260823"/>
            <a:ext cx="3029927" cy="157031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3146" y="1229307"/>
            <a:ext cx="5367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Téléchargez tous les jeux de données (.csv et .xlsx) </a:t>
            </a:r>
            <a:r>
              <a:rPr lang="fr-FR" dirty="0"/>
              <a:t>sur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https://github.com/lafitter/M2-Science-du-Langage</a:t>
            </a:r>
            <a:endParaRPr lang="en-US" dirty="0"/>
          </a:p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11" y="2486571"/>
            <a:ext cx="3371850" cy="2352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98576" y="5827534"/>
            <a:ext cx="32355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www.brooklynvegan.com</a:t>
            </a:r>
            <a:r>
              <a:rPr lang="en-US" sz="1050" dirty="0"/>
              <a:t>/study-says-</a:t>
            </a:r>
            <a:r>
              <a:rPr lang="en-US" sz="1050" dirty="0" err="1"/>
              <a:t>coun</a:t>
            </a:r>
            <a:r>
              <a:rPr lang="en-US" sz="1050" dirty="0"/>
              <a:t>/</a:t>
            </a:r>
          </a:p>
          <a:p>
            <a:r>
              <a:rPr lang="en-US" sz="1050" dirty="0"/>
              <a:t>https://</a:t>
            </a:r>
            <a:r>
              <a:rPr lang="en-US" sz="1050" dirty="0" err="1"/>
              <a:t>p.migdal.pl</a:t>
            </a:r>
            <a:r>
              <a:rPr lang="en-US" sz="1050" dirty="0"/>
              <a:t>/blog/2023/01/metal-bands-happiness-correlation/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990" y="4419802"/>
            <a:ext cx="1915059" cy="1119671"/>
          </a:xfrm>
          <a:prstGeom prst="rect">
            <a:avLst/>
          </a:prstGeom>
        </p:spPr>
      </p:pic>
      <p:sp>
        <p:nvSpPr>
          <p:cNvPr id="8" name="Flèche vers le bas 7"/>
          <p:cNvSpPr/>
          <p:nvPr/>
        </p:nvSpPr>
        <p:spPr>
          <a:xfrm>
            <a:off x="7432186" y="3970874"/>
            <a:ext cx="278668" cy="386861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 vers le bas 11"/>
          <p:cNvSpPr/>
          <p:nvPr/>
        </p:nvSpPr>
        <p:spPr>
          <a:xfrm rot="10800000">
            <a:off x="7432186" y="3851657"/>
            <a:ext cx="278668" cy="386861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EB985-D213-4EEB-A735-02167FCAC75A}"/>
              </a:ext>
            </a:extLst>
          </p:cNvPr>
          <p:cNvSpPr/>
          <p:nvPr/>
        </p:nvSpPr>
        <p:spPr>
          <a:xfrm>
            <a:off x="1234566" y="2042605"/>
            <a:ext cx="199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rgbClr val="FF0000"/>
                </a:solidFill>
              </a:rPr>
              <a:t>Le DF </a:t>
            </a:r>
            <a:r>
              <a:rPr lang="fr-FR" b="1">
                <a:solidFill>
                  <a:srgbClr val="FF0000"/>
                </a:solidFill>
              </a:rPr>
              <a:t>metal_bands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963BF74-5254-4E99-8523-3320A13BC1AD}"/>
              </a:ext>
            </a:extLst>
          </p:cNvPr>
          <p:cNvSpPr txBox="1"/>
          <p:nvPr/>
        </p:nvSpPr>
        <p:spPr>
          <a:xfrm>
            <a:off x="7852304" y="3931253"/>
            <a:ext cx="4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0583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37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Adresse du </a:t>
            </a:r>
            <a:r>
              <a:rPr lang="fr-FR" sz="3600" dirty="0" err="1"/>
              <a:t>dataframe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-278413" y="1338395"/>
            <a:ext cx="9519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Importer un </a:t>
            </a:r>
            <a:r>
              <a:rPr lang="fr-FR" sz="2000" dirty="0" err="1"/>
              <a:t>DF</a:t>
            </a:r>
            <a:r>
              <a:rPr lang="fr-FR" sz="2000" dirty="0"/>
              <a:t> nécessite de connaître son </a:t>
            </a:r>
            <a:r>
              <a:rPr lang="fr-FR" sz="2000" b="1" dirty="0"/>
              <a:t>répertoire de travail </a:t>
            </a:r>
            <a:r>
              <a:rPr lang="fr-FR" sz="2000" dirty="0"/>
              <a:t>("l'adresse" du script 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/>
              <a:t>Cas 1 : </a:t>
            </a:r>
            <a:r>
              <a:rPr lang="fr-FR" sz="2000" dirty="0"/>
              <a:t>R a été ouvert via le menu application (</a:t>
            </a:r>
            <a:r>
              <a:rPr lang="fr-FR" sz="2000" dirty="0" err="1"/>
              <a:t>windows</a:t>
            </a:r>
            <a:r>
              <a:rPr lang="fr-FR" sz="2000" dirty="0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BA1521-024A-44BF-93AA-89FE8AA8A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58" r="76526"/>
          <a:stretch/>
        </p:blipFill>
        <p:spPr>
          <a:xfrm>
            <a:off x="515049" y="2636582"/>
            <a:ext cx="2468783" cy="34810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BDB868-288B-450D-BF6D-CAE4C681EFA1}"/>
              </a:ext>
            </a:extLst>
          </p:cNvPr>
          <p:cNvSpPr/>
          <p:nvPr/>
        </p:nvSpPr>
        <p:spPr>
          <a:xfrm>
            <a:off x="3400669" y="2624679"/>
            <a:ext cx="411042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getwd() </a:t>
            </a:r>
            <a:r>
              <a:rPr lang="en-US" i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get working directory</a:t>
            </a:r>
          </a:p>
          <a:p>
            <a:r>
              <a:rPr lang="fr-FR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"C:/Users/remi.../Documents"</a:t>
            </a:r>
          </a:p>
        </p:txBody>
      </p:sp>
    </p:spTree>
    <p:extLst>
      <p:ext uri="{BB962C8B-B14F-4D97-AF65-F5344CB8AC3E}">
        <p14:creationId xmlns:p14="http://schemas.microsoft.com/office/powerpoint/2010/main" val="1768175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38</a:t>
            </a:fld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-278413" y="1338395"/>
            <a:ext cx="873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Nécessite de connaître son </a:t>
            </a:r>
            <a:r>
              <a:rPr lang="fr-FR" sz="2000" b="1" dirty="0"/>
              <a:t>répertoire de travail </a:t>
            </a:r>
            <a:r>
              <a:rPr lang="fr-FR" sz="2000" dirty="0"/>
              <a:t>("l'adresse" du script 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dirty="0"/>
              <a:t>Cas 2 : </a:t>
            </a:r>
            <a:r>
              <a:rPr lang="fr-FR" sz="2000" dirty="0"/>
              <a:t>R a été ouvert via un script 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CB9A7E-A74C-4F02-A062-C8C42997129F}"/>
              </a:ext>
            </a:extLst>
          </p:cNvPr>
          <p:cNvSpPr/>
          <p:nvPr/>
        </p:nvSpPr>
        <p:spPr>
          <a:xfrm>
            <a:off x="404262" y="4087745"/>
            <a:ext cx="8315024" cy="9592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"C:/Users/remi.../Desktop/.../6. Stat R analyse linguistique 23-24/COURS"</a:t>
            </a:r>
            <a:endParaRPr lang="fr-FR" sz="16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FAFE58E-6962-46EF-B80E-40B606DE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2" y="2534909"/>
            <a:ext cx="7349148" cy="1324278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Adresse du </a:t>
            </a:r>
            <a:r>
              <a:rPr lang="fr-FR" sz="3600" dirty="0" err="1"/>
              <a:t>dataframe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F1B8BD-0062-4319-AD17-351D708BC9FB}"/>
              </a:ext>
            </a:extLst>
          </p:cNvPr>
          <p:cNvSpPr/>
          <p:nvPr/>
        </p:nvSpPr>
        <p:spPr>
          <a:xfrm>
            <a:off x="491809" y="5730479"/>
            <a:ext cx="666436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>
                <a:solidFill>
                  <a:prstClr val="black"/>
                </a:solidFill>
              </a:rPr>
              <a:t>Je conseille </a:t>
            </a:r>
            <a:r>
              <a:rPr lang="fr-FR" b="1">
                <a:solidFill>
                  <a:prstClr val="black"/>
                </a:solidFill>
              </a:rPr>
              <a:t>le cas 2</a:t>
            </a:r>
            <a:r>
              <a:rPr lang="fr-FR">
                <a:solidFill>
                  <a:prstClr val="black"/>
                </a:solidFill>
              </a:rPr>
              <a:t> car </a:t>
            </a:r>
            <a:r>
              <a:rPr lang="fr-FR" dirty="0">
                <a:solidFill>
                  <a:prstClr val="black"/>
                </a:solidFill>
              </a:rPr>
              <a:t>le </a:t>
            </a:r>
            <a:r>
              <a:rPr lang="fr-FR" dirty="0" err="1">
                <a:solidFill>
                  <a:prstClr val="black"/>
                </a:solidFill>
              </a:rPr>
              <a:t>DF</a:t>
            </a:r>
            <a:r>
              <a:rPr lang="fr-FR" dirty="0">
                <a:solidFill>
                  <a:prstClr val="black"/>
                </a:solidFill>
              </a:rPr>
              <a:t> et le script R ont la même adresse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C28EC1DE-2F66-404F-8744-83728E8AD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309" y="5367873"/>
            <a:ext cx="706214" cy="7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56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39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via le script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448409" y="2075615"/>
            <a:ext cx="7918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metal_bands.csv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header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T, </a:t>
            </a:r>
            <a:r>
              <a:rPr lang="en-US" sz="16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";"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dec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6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1674337" y="2455193"/>
            <a:ext cx="58441" cy="23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926760" y="2751732"/>
            <a:ext cx="19895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fonction de base pour lire les fichiers .csv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3408659" y="2470686"/>
            <a:ext cx="58441" cy="23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2837508" y="273187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nom du fichier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6091986" y="1220784"/>
            <a:ext cx="1330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séparateur de colonne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6462346" y="1867115"/>
            <a:ext cx="294770" cy="2085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7616891" y="2743961"/>
            <a:ext cx="1330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type de décimale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</p:cNvCxnSpPr>
          <p:nvPr/>
        </p:nvCxnSpPr>
        <p:spPr>
          <a:xfrm flipH="1" flipV="1">
            <a:off x="7819308" y="2440692"/>
            <a:ext cx="110691" cy="2911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5064672" y="2731879"/>
            <a:ext cx="19691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indique que la 1ère ligne correspond au nom des variables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</p:cNvCxnSpPr>
          <p:nvPr/>
        </p:nvCxnSpPr>
        <p:spPr>
          <a:xfrm flipH="1" flipV="1">
            <a:off x="5380892" y="2440692"/>
            <a:ext cx="24182" cy="2911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FF1B8BD-0062-4319-AD17-351D708BC9FB}"/>
              </a:ext>
            </a:extLst>
          </p:cNvPr>
          <p:cNvSpPr/>
          <p:nvPr/>
        </p:nvSpPr>
        <p:spPr>
          <a:xfrm>
            <a:off x="595264" y="4702692"/>
            <a:ext cx="777159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b="1" dirty="0">
                <a:solidFill>
                  <a:prstClr val="black"/>
                </a:solidFill>
              </a:rPr>
              <a:t>Ouvrez le fichier .csv avec bloc-notes pour identifier les bons séparateurs : </a:t>
            </a:r>
          </a:p>
        </p:txBody>
      </p:sp>
      <p:pic>
        <p:nvPicPr>
          <p:cNvPr id="32" name="Graphique 11">
            <a:extLst>
              <a:ext uri="{FF2B5EF4-FFF2-40B4-BE49-F238E27FC236}">
                <a16:creationId xmlns:a16="http://schemas.microsoft.com/office/drawing/2014/main" id="{C28EC1DE-2F66-404F-8744-83728E8AD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764" y="4340086"/>
            <a:ext cx="706214" cy="73370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997836" y="5243729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Territory;Bands;Population;Happiness</a:t>
            </a:r>
          </a:p>
          <a:p>
            <a:r>
              <a:rPr lang="en-US" sz="1600" dirty="0"/>
              <a:t>Afghanistan;2;37466414;2.404</a:t>
            </a:r>
          </a:p>
          <a:p>
            <a:r>
              <a:rPr lang="en-US" sz="1600" dirty="0"/>
              <a:t>Albania;7;3088385;5.199</a:t>
            </a:r>
          </a:p>
          <a:p>
            <a:r>
              <a:rPr lang="en-US" sz="1600" dirty="0"/>
              <a:t>Algeria;16;43576691;5.122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499350" y="3101211"/>
            <a:ext cx="114973" cy="31771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2369940" y="3517867"/>
            <a:ext cx="2826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implicitement, l'adresse du fichier est :</a:t>
            </a:r>
          </a:p>
          <a:p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"C:/</a:t>
            </a:r>
            <a:r>
              <a:rPr lang="fr-FR" sz="1200" err="1">
                <a:solidFill>
                  <a:schemeClr val="accent6">
                    <a:lumMod val="75000"/>
                  </a:schemeClr>
                </a:solidFill>
              </a:rPr>
              <a:t>Users</a:t>
            </a:r>
            <a:r>
              <a:rPr lang="fr-FR" sz="1200">
                <a:solidFill>
                  <a:schemeClr val="accent6">
                    <a:lumMod val="75000"/>
                  </a:schemeClr>
                </a:solidFill>
              </a:rPr>
              <a:t>/.../6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. Stat R analyse linguistique 23-24/COURS</a:t>
            </a:r>
            <a:r>
              <a:rPr lang="fr-FR" sz="1200">
                <a:solidFill>
                  <a:schemeClr val="accent6">
                    <a:lumMod val="75000"/>
                  </a:schemeClr>
                </a:solidFill>
              </a:rPr>
              <a:t>/metal_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bands.csv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531134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200" dirty="0"/>
              <a:t>Ressources</a:t>
            </a:r>
            <a:r>
              <a:rPr lang="fr-FR" dirty="0"/>
              <a:t> utiles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7461" y="1559712"/>
            <a:ext cx="5830955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hlinkClick r:id="rId2"/>
              </a:rPr>
              <a:t>https://posit.co/resources/cheatsheets/</a:t>
            </a:r>
          </a:p>
          <a:p>
            <a:r>
              <a:rPr lang="en-US" sz="1600">
                <a:hlinkClick r:id="rId2"/>
              </a:rPr>
              <a:t>https://stat545.com/</a:t>
            </a:r>
          </a:p>
          <a:p>
            <a:r>
              <a:rPr lang="en-US" sz="160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://www.r-bloggers.com/</a:t>
            </a:r>
            <a:r>
              <a:rPr lang="en-US" sz="1600">
                <a:hlinkClick r:id="rId2"/>
              </a:rPr>
              <a:t>blogs-list/</a:t>
            </a:r>
          </a:p>
          <a:p>
            <a:r>
              <a:rPr lang="en-US" sz="1600">
                <a:hlinkClick r:id="rId2"/>
              </a:rPr>
              <a:t>https://evalsp22.classes.andrewheiss.com/resource/r/</a:t>
            </a:r>
            <a:endParaRPr lang="en-US" sz="1600" dirty="0">
              <a:hlinkClick r:id="rId2"/>
            </a:endParaRPr>
          </a:p>
          <a:p>
            <a:r>
              <a:rPr lang="en-US" sz="1600" dirty="0">
                <a:hlinkClick r:id="rId2"/>
              </a:rPr>
              <a:t>https://stt4230.rbind.io/introduction/presentation_r/</a:t>
            </a:r>
          </a:p>
          <a:p>
            <a:r>
              <a:rPr lang="en-US" sz="1600" dirty="0">
                <a:hlinkClick r:id="rId2"/>
              </a:rPr>
              <a:t>https://rstudio-education.github.io/hopr/</a:t>
            </a:r>
          </a:p>
          <a:p>
            <a:r>
              <a:rPr lang="en-US" sz="1600" dirty="0">
                <a:hlinkClick r:id="rId2"/>
              </a:rPr>
              <a:t>https://perso.ens-lyon.fr/lise.vaudor/grimoireStat/_book/intro.html</a:t>
            </a:r>
          </a:p>
          <a:p>
            <a:r>
              <a:rPr lang="en-US" sz="1600" dirty="0">
                <a:hlinkClick r:id="rId2"/>
              </a:rPr>
              <a:t>https://www.r-bloggers.com/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https://www.datanovia.com/en/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https://rcompanion.org/handbook/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https://r-graph-gallery.com/ggplot2-package</a:t>
            </a:r>
            <a:r>
              <a:rPr lang="en-US" sz="1600">
                <a:hlinkClick r:id="rId5"/>
              </a:rPr>
              <a:t>.html</a:t>
            </a:r>
            <a:endParaRPr lang="en-US" sz="1600"/>
          </a:p>
          <a:p>
            <a:r>
              <a:rPr lang="en-US" sz="1600">
                <a:hlinkClick r:id="rId6"/>
              </a:rPr>
              <a:t>https://www.uvm.edu/~statdhtx/StatPages/R/ReadingData.html</a:t>
            </a:r>
            <a:endParaRPr lang="en-US" sz="1600"/>
          </a:p>
          <a:p>
            <a:r>
              <a:rPr lang="en-US" sz="1600">
                <a:hlinkClick r:id="rId7"/>
              </a:rPr>
              <a:t>https://fermin.perso.math.cnrs.fr/Files/IntroductionRStudio.html</a:t>
            </a:r>
            <a:endParaRPr lang="en-US" sz="1600"/>
          </a:p>
          <a:p>
            <a:endParaRPr lang="en-US" sz="1600"/>
          </a:p>
          <a:p>
            <a:endParaRPr lang="en-US" sz="1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8416" y="1559712"/>
            <a:ext cx="3065917" cy="42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3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7539" y="2042541"/>
            <a:ext cx="8088923" cy="32778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(DF,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affiche les 4 premières lignes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Territory Bands Population Happiness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Afghanistan     2   37466414     2.404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 Albania     7    3088385     5.199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 Algeria    16   43576691     5.122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   Andorra     2      85645        NA</a:t>
            </a: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TOUJOURS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VERIFIER LE FORMAT DES VARIABLES !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'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':    174 obs. of 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 </a:t>
            </a:r>
            <a:r>
              <a:rPr lang="en-US" sz="1400" b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variables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affiche 4 vecteurs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Territory :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chr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"Afghanistan" "Albania" "Algeria" "Andorra"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Bands     :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2 7 16 2 8 1907 19 1545 664 9 ...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Population: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37466414 3088385 43576691 85645 33642646 45864941 3011609 25809973 8884864 10282283 ...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Happiness :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num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2.4 5.2 5.12 NA NA ...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8" name="ZoneTexte 7"/>
          <p:cNvSpPr txBox="1"/>
          <p:nvPr/>
        </p:nvSpPr>
        <p:spPr>
          <a:xfrm>
            <a:off x="-278413" y="1135387"/>
            <a:ext cx="873125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Vérifiez ensuite que le </a:t>
            </a:r>
            <a:r>
              <a:rPr lang="fr-FR" sz="2000" dirty="0" err="1"/>
              <a:t>DF</a:t>
            </a:r>
            <a:r>
              <a:rPr lang="fr-FR" sz="2000" dirty="0"/>
              <a:t> a été correctement importé avec </a:t>
            </a:r>
            <a:r>
              <a:rPr lang="fr-FR" sz="2000" b="1" dirty="0" err="1">
                <a:solidFill>
                  <a:srgbClr val="FF0000"/>
                </a:solidFill>
              </a:rPr>
              <a:t>head</a:t>
            </a:r>
            <a:r>
              <a:rPr lang="fr-FR" sz="2000" b="1" dirty="0">
                <a:solidFill>
                  <a:srgbClr val="FF0000"/>
                </a:solidFill>
              </a:rPr>
              <a:t>() </a:t>
            </a:r>
            <a:r>
              <a:rPr lang="fr-FR" sz="2000" dirty="0"/>
              <a:t>et </a:t>
            </a:r>
            <a:r>
              <a:rPr lang="fr-FR" sz="2000" b="1" dirty="0">
                <a:solidFill>
                  <a:srgbClr val="FF0000"/>
                </a:solidFill>
              </a:rPr>
              <a:t>str()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628900" y="5240215"/>
            <a:ext cx="307732" cy="4132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64447" y="5721223"/>
            <a:ext cx="5340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quand le </a:t>
            </a:r>
            <a:r>
              <a:rPr lang="fr-FR" sz="1400" dirty="0" err="1"/>
              <a:t>parameter</a:t>
            </a:r>
            <a:r>
              <a:rPr lang="fr-FR" sz="1400" dirty="0"/>
              <a:t> "</a:t>
            </a:r>
            <a:r>
              <a:rPr lang="fr-FR" sz="1400" dirty="0" err="1"/>
              <a:t>dec</a:t>
            </a:r>
            <a:r>
              <a:rPr lang="fr-FR" sz="1400" dirty="0"/>
              <a:t> = …" est mal spécifié, on peut avoir des erreurs de formats ici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1906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7539" y="2042541"/>
            <a:ext cx="808892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View(DF)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8" name="ZoneTexte 7"/>
          <p:cNvSpPr txBox="1"/>
          <p:nvPr/>
        </p:nvSpPr>
        <p:spPr>
          <a:xfrm>
            <a:off x="-278413" y="1135387"/>
            <a:ext cx="8731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Utilisez </a:t>
            </a:r>
            <a:r>
              <a:rPr lang="fr-FR" sz="2000" b="1" dirty="0" err="1">
                <a:solidFill>
                  <a:srgbClr val="FF0000"/>
                </a:solidFill>
              </a:rPr>
              <a:t>View</a:t>
            </a:r>
            <a:r>
              <a:rPr lang="fr-FR" sz="2000" b="1" dirty="0">
                <a:solidFill>
                  <a:srgbClr val="FF0000"/>
                </a:solidFill>
              </a:rPr>
              <a:t>() </a:t>
            </a:r>
            <a:r>
              <a:rPr lang="fr-FR" sz="2000" dirty="0"/>
              <a:t>pour visualiser l'ensemble du </a:t>
            </a:r>
            <a:r>
              <a:rPr lang="fr-FR" sz="2000" dirty="0" err="1"/>
              <a:t>DF</a:t>
            </a:r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00" y="2942126"/>
            <a:ext cx="5571801" cy="270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59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596C74D-B60B-415F-91F6-DE1C1FF01CA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6A3AFA8-B18D-490B-A28A-8196F4F71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8021FD-29E5-45DD-8F05-669BF26E2DB2}"/>
              </a:ext>
            </a:extLst>
          </p:cNvPr>
          <p:cNvSpPr/>
          <p:nvPr/>
        </p:nvSpPr>
        <p:spPr>
          <a:xfrm>
            <a:off x="159488" y="2363750"/>
            <a:ext cx="8516679" cy="24365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b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Territory           Bands           Population          Happiness  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Length:174         Min.   :    1.0   Min.   :5.321e+03   Min.   :2.404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Class :character   1st Qu.:    7.0   1st Qu.:2.712e+06   1st Qu.:4.889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Mode  :character   Median :   38.0   Median :8.885e+06   Median :5.569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        Mean   :  523.9   Mean   :4.681e+07   Mean   :5.554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        3rd Qu.:  285.0   3rd Qu.:3.364e+07   3rd Qu.:6.305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        Max.   :17557.0   Max.   :1.398e+09   Max.   :7.821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        </a:t>
            </a:r>
            <a:r>
              <a:rPr lang="en-US" sz="1600" b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NA's   :29        NA's   :29          NA's   :28</a:t>
            </a:r>
            <a:endParaRPr lang="fr-FR" sz="1600" b="1">
              <a:solidFill>
                <a:srgbClr val="FF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D191556-EAF3-458E-A427-980E1F410800}"/>
              </a:ext>
            </a:extLst>
          </p:cNvPr>
          <p:cNvSpPr txBox="1"/>
          <p:nvPr/>
        </p:nvSpPr>
        <p:spPr>
          <a:xfrm>
            <a:off x="-278413" y="1135387"/>
            <a:ext cx="8731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/>
              <a:t>Utilisez </a:t>
            </a:r>
            <a:r>
              <a:rPr lang="fr-FR" sz="2000" b="1">
                <a:solidFill>
                  <a:srgbClr val="FF0000"/>
                </a:solidFill>
              </a:rPr>
              <a:t>summary() </a:t>
            </a:r>
            <a:r>
              <a:rPr lang="fr-FR" sz="2000" dirty="0"/>
              <a:t>pour </a:t>
            </a:r>
            <a:r>
              <a:rPr lang="fr-FR" sz="2000"/>
              <a:t>visualiser les caractéristiques de chaque variable, ainsi que le </a:t>
            </a:r>
            <a:r>
              <a:rPr lang="fr-FR" sz="2000" b="1"/>
              <a:t>nombre de données manquantes indiquées par "NA"</a:t>
            </a:r>
            <a:endParaRPr lang="fr-FR" sz="2000" b="1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8D15CA7-7895-40C0-A606-6D81536F6C5F}"/>
              </a:ext>
            </a:extLst>
          </p:cNvPr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1400F-E83A-4F44-B1D8-D1F058AF7D87}"/>
              </a:ext>
            </a:extLst>
          </p:cNvPr>
          <p:cNvSpPr/>
          <p:nvPr/>
        </p:nvSpPr>
        <p:spPr>
          <a:xfrm>
            <a:off x="159488" y="5123777"/>
            <a:ext cx="55265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/>
              <a:t>NA = not applicable, not available, not assessed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3210653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43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77" y="2032750"/>
            <a:ext cx="3333750" cy="1790700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-278413" y="1135387"/>
            <a:ext cx="8667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Si votre </a:t>
            </a:r>
            <a:r>
              <a:rPr lang="fr-FR" sz="2000" dirty="0" err="1"/>
              <a:t>DF</a:t>
            </a:r>
            <a:r>
              <a:rPr lang="fr-FR" sz="2000" dirty="0"/>
              <a:t> est de type .</a:t>
            </a:r>
            <a:r>
              <a:rPr lang="fr-FR" sz="2000" dirty="0" err="1"/>
              <a:t>xlsx</a:t>
            </a:r>
            <a:r>
              <a:rPr lang="fr-FR" sz="2000" dirty="0"/>
              <a:t>, plus pratique encore de l'importer avec la </a:t>
            </a:r>
            <a:r>
              <a:rPr lang="fr-FR" sz="2000" b="1" dirty="0" err="1">
                <a:solidFill>
                  <a:srgbClr val="FF0000"/>
                </a:solidFill>
              </a:rPr>
              <a:t>library</a:t>
            </a:r>
            <a:r>
              <a:rPr lang="fr-FR" sz="2000" b="1" dirty="0">
                <a:solidFill>
                  <a:srgbClr val="FF0000"/>
                </a:solidFill>
              </a:rPr>
              <a:t>(readxl)</a:t>
            </a:r>
          </a:p>
        </p:txBody>
      </p:sp>
      <p:sp>
        <p:nvSpPr>
          <p:cNvPr id="6" name="Rectangle 5"/>
          <p:cNvSpPr/>
          <p:nvPr/>
        </p:nvSpPr>
        <p:spPr>
          <a:xfrm>
            <a:off x="534377" y="4074482"/>
            <a:ext cx="5732584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install.packages("readxl")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(readxl)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readxl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::read_xlsx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metal_bands.xlsx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  <a:endParaRPr lang="en-US" sz="1600" dirty="0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5292969" y="4945081"/>
            <a:ext cx="263769" cy="391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341679" y="5402732"/>
            <a:ext cx="4365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pas la peine de spécifier "sep = …" et " </a:t>
            </a:r>
            <a:r>
              <a:rPr lang="fr-FR" sz="1600" dirty="0" err="1"/>
              <a:t>dec</a:t>
            </a:r>
            <a:r>
              <a:rPr lang="fr-FR" sz="1600" dirty="0"/>
              <a:t> = …" ici</a:t>
            </a:r>
            <a:endParaRPr lang="en-US" sz="1600" dirty="0"/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3955328" y="2558090"/>
            <a:ext cx="386351" cy="284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445136" y="2420269"/>
            <a:ext cx="4158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NB : dans </a:t>
            </a:r>
            <a:r>
              <a:rPr lang="fr-FR" sz="1600" dirty="0" err="1"/>
              <a:t>excel</a:t>
            </a:r>
            <a:r>
              <a:rPr lang="fr-FR" sz="1600" dirty="0"/>
              <a:t> les décimales sont des virgules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985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44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clique-bouton</a:t>
            </a:r>
            <a:endParaRPr lang="en-US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67" y="1794478"/>
            <a:ext cx="6562667" cy="3269044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842239" y="2540977"/>
            <a:ext cx="439615" cy="10550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100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45</a:t>
            </a:fld>
            <a:endParaRPr lang="en-US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1E6BC842-7B52-4E04-ADAA-6B4122212AAA}"/>
              </a:ext>
            </a:extLst>
          </p:cNvPr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clique-bouton</a:t>
            </a:r>
            <a:endParaRPr lang="en-US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23" y="1345440"/>
            <a:ext cx="5178669" cy="4316745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6532684" y="3912577"/>
            <a:ext cx="439615" cy="10550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972299" y="3727911"/>
            <a:ext cx="1776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prévisualisation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292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3</a:t>
            </a:r>
            <a:endParaRPr lang="en-US" sz="3600" dirty="0"/>
          </a:p>
        </p:txBody>
      </p:sp>
      <p:sp>
        <p:nvSpPr>
          <p:cNvPr id="10" name="ZoneTexte 9"/>
          <p:cNvSpPr txBox="1"/>
          <p:nvPr/>
        </p:nvSpPr>
        <p:spPr>
          <a:xfrm>
            <a:off x="240554" y="1304193"/>
            <a:ext cx="8598646" cy="1200329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Importez et inspectez les fichiers "</a:t>
            </a:r>
            <a:r>
              <a:rPr lang="fr-FR" dirty="0" err="1"/>
              <a:t>reading_skills</a:t>
            </a:r>
            <a:r>
              <a:rPr lang="fr-FR" dirty="0"/>
              <a:t>" numérotés de 1 à 3, disponibles sur </a:t>
            </a:r>
            <a:r>
              <a:rPr lang="fr-FR" dirty="0">
                <a:hlinkClick r:id="rId2"/>
              </a:rPr>
              <a:t>https://</a:t>
            </a:r>
            <a:r>
              <a:rPr lang="fr-FR" dirty="0" err="1">
                <a:hlinkClick r:id="rId2"/>
              </a:rPr>
              <a:t>github.com</a:t>
            </a:r>
            <a:r>
              <a:rPr lang="fr-FR" dirty="0">
                <a:hlinkClick r:id="rId2"/>
              </a:rPr>
              <a:t>/</a:t>
            </a:r>
            <a:r>
              <a:rPr lang="fr-FR" dirty="0" err="1">
                <a:hlinkClick r:id="rId2"/>
              </a:rPr>
              <a:t>lafitter</a:t>
            </a:r>
            <a:r>
              <a:rPr lang="fr-FR" dirty="0">
                <a:hlinkClick r:id="rId2"/>
              </a:rPr>
              <a:t>/</a:t>
            </a:r>
            <a:r>
              <a:rPr lang="fr-FR" dirty="0" err="1">
                <a:hlinkClick r:id="rId2"/>
              </a:rPr>
              <a:t>M2</a:t>
            </a:r>
            <a:r>
              <a:rPr lang="fr-FR" dirty="0">
                <a:hlinkClick r:id="rId2"/>
              </a:rPr>
              <a:t>-Science-du-Langage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Attention aux séparateurs et décimales…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4603750" y="623210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https://cran.r-project.org/web/packages/languageR/languageR.pdf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22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6185" y="2483263"/>
            <a:ext cx="8053753" cy="20056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"reading_skills4.csv"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";"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'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':    44 obs. of  5 variables: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sujet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1 2 3 4 5 6 7 8 9 10 ...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age  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69 67 43 18 55 57 62 50 79 69 ...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accuracy: num  0.884 0.765 0.915 0.984 0.884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dyslexia: chr  "no" "no" "no" "no"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iq      :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chr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"no data" "0.59" NA "1.144" ...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179008" y="1134861"/>
            <a:ext cx="8598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Essayons d'importer reading_skills4...</a:t>
            </a:r>
            <a:br>
              <a:rPr lang="fr-FR"/>
            </a:br>
            <a:endParaRPr lang="fr-FR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Cas </a:t>
            </a:r>
            <a:r>
              <a:rPr lang="fr-FR" dirty="0"/>
              <a:t>particulier mais fréquent : quand une variable contient des chiffres et des lettres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459892" y="4179080"/>
            <a:ext cx="940777" cy="3077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06985" y="4178257"/>
            <a:ext cx="341923" cy="3077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77947" y="4485987"/>
            <a:ext cx="200384" cy="33257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448908" y="4818566"/>
            <a:ext cx="4038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/>
              <a:t>en revanche R </a:t>
            </a:r>
            <a:r>
              <a:rPr lang="fr-FR" sz="1400" dirty="0"/>
              <a:t>"sait</a:t>
            </a:r>
            <a:r>
              <a:rPr lang="fr-FR" sz="1400"/>
              <a:t>" par défaut que </a:t>
            </a:r>
            <a:r>
              <a:rPr lang="fr-FR" sz="1400" dirty="0"/>
              <a:t>"NA" doit être interprété </a:t>
            </a:r>
            <a:r>
              <a:rPr lang="fr-FR" sz="1400"/>
              <a:t>comme "donnée manquante"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006346" y="4818566"/>
            <a:ext cx="29070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R pense logiquement que </a:t>
            </a:r>
            <a:r>
              <a:rPr lang="fr-FR" sz="1400" i="1" dirty="0"/>
              <a:t>iq</a:t>
            </a:r>
            <a:r>
              <a:rPr lang="fr-FR" sz="1400" dirty="0"/>
              <a:t> est un vecteur de </a:t>
            </a:r>
            <a:r>
              <a:rPr lang="fr-FR" sz="1400"/>
              <a:t>type caractère à cause de cette valeur</a:t>
            </a:r>
            <a:endParaRPr lang="en-US" sz="14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51992" y="4486810"/>
            <a:ext cx="178289" cy="33175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6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6185" y="1717951"/>
            <a:ext cx="8053753" cy="20056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"reading_skills4.csv"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";",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na.strings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 c("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NA","no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data"))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'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':    44 obs. of  5 variables: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sujet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1 2 3 4 5 6 7 8 9 10 ...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age  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69 67 43 18 55 57 62 50 79 69 ...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accuracy: num  0.884 0.765 0.915 0.984 0.884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dyslexia: chr  "no" "no" "no" "no"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iq      :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num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NA 0.59 NA 1.144 -0.676 ...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179008" y="1114983"/>
            <a:ext cx="859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Cas particulier mais fréquent : quand une variable contient des chiffres et des lettres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448659" y="3414387"/>
            <a:ext cx="307731" cy="2393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40945" y="3391872"/>
            <a:ext cx="269630" cy="2735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2976197" y="3685373"/>
            <a:ext cx="351578" cy="30608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870376" y="4026831"/>
            <a:ext cx="3123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maintenant R sait que "no data" = "NA"</a:t>
            </a:r>
            <a:endParaRPr lang="en-US" sz="14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628901" y="3673239"/>
            <a:ext cx="347296" cy="3182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4994031" y="2013438"/>
            <a:ext cx="484555" cy="216728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686300" y="1627381"/>
            <a:ext cx="3534508" cy="5882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91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6F70E9E-7A01-4447-A7C7-FAB894E74E14}"/>
              </a:ext>
            </a:extLst>
          </p:cNvPr>
          <p:cNvCxnSpPr>
            <a:cxnSpLocks/>
          </p:cNvCxnSpPr>
          <p:nvPr/>
        </p:nvCxnSpPr>
        <p:spPr>
          <a:xfrm flipH="1">
            <a:off x="6076924" y="2349796"/>
            <a:ext cx="395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45" y="1644162"/>
            <a:ext cx="8860804" cy="395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9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Qui est R </a:t>
            </a:r>
            <a:r>
              <a:rPr lang="fr-FR" sz="3600" dirty="0"/>
              <a:t>?</a:t>
            </a:r>
            <a:endParaRPr lang="en-US" sz="3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34" y="4792013"/>
            <a:ext cx="2680133" cy="191438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50" y="2785344"/>
            <a:ext cx="2110351" cy="2110351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70961" y="1182229"/>
            <a:ext cx="671878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logiciel d’analyse statistique et de graphiques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créé en 1996 par Ross Ihaka et Robert Gentleman</a:t>
            </a:r>
            <a:endParaRPr lang="fr-FR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EBFAF5-CDB7-488C-9F83-DDA3889F4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5" y="2710916"/>
            <a:ext cx="3749990" cy="2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24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896815" y="1573578"/>
            <a:ext cx="7315200" cy="3749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rm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supprime un objet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ls()      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objets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"couleur"       "DF"            "facteur_vache" "fxdescribe"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[5] "LS"            "MAT"           "objet2"        "poids"    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[9] "vache"         "VACHE"         "vache_poids"</a:t>
            </a: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".GlobalEnv"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(idem)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"couleur"       "DF"            "facteur_vache" "fxdescribe"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[5] "LS"            "MAT"           "objet2"        "poids"    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[9] "vache"         "VACHE"         "vache_poids"</a:t>
            </a: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search()  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montre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environnement et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paquets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".GlobalEnv"        "package:readxl"    "package:stats"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[4] "package:graphics"  "package:grDevices" "package:utils"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[7] "package:datasets"  "package:methods"   "Autoloads"    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[10] "package:base"</a:t>
            </a:r>
          </a:p>
        </p:txBody>
      </p:sp>
    </p:spTree>
    <p:extLst>
      <p:ext uri="{BB962C8B-B14F-4D97-AF65-F5344CB8AC3E}">
        <p14:creationId xmlns:p14="http://schemas.microsoft.com/office/powerpoint/2010/main" val="2663181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51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002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Question cruciale : comment accéder à un vecteur (variable) situé à l'</a:t>
            </a:r>
            <a:r>
              <a:rPr lang="fr-FR" sz="2000" b="1" i="1" dirty="0"/>
              <a:t>intérieur</a:t>
            </a:r>
            <a:r>
              <a:rPr lang="fr-FR" sz="2000" dirty="0"/>
              <a:t> d'un </a:t>
            </a:r>
            <a:r>
              <a:rPr lang="fr-FR" sz="2000" dirty="0" err="1"/>
              <a:t>DF</a:t>
            </a:r>
            <a:r>
              <a:rPr lang="fr-FR" sz="2000" dirty="0"/>
              <a:t>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3A17C4-8576-4D07-960B-B85926383B87}"/>
              </a:ext>
            </a:extLst>
          </p:cNvPr>
          <p:cNvSpPr txBox="1"/>
          <p:nvPr/>
        </p:nvSpPr>
        <p:spPr>
          <a:xfrm>
            <a:off x="351617" y="3698363"/>
            <a:ext cx="8459094" cy="50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dirty="0"/>
              <a:t>"Bands" </a:t>
            </a:r>
            <a:r>
              <a:rPr lang="fr-FR" sz="2000" b="1" dirty="0"/>
              <a:t>n'existe pas</a:t>
            </a:r>
            <a:r>
              <a:rPr lang="fr-FR" sz="2000" dirty="0"/>
              <a:t> dans l'environnement en tant </a:t>
            </a:r>
            <a:r>
              <a:rPr lang="fr-FR" sz="2000" b="1" i="1" dirty="0"/>
              <a:t>qu'objet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968" y="2334627"/>
            <a:ext cx="7080740" cy="866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read_xlsx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metal_bands.xlsx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  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ne fonctionne pas...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Error in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eval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(expr,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envir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enclos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): objet 'Bands'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introuvable</a:t>
            </a:r>
            <a:endParaRPr lang="en-US" sz="1400" b="1" dirty="0">
              <a:solidFill>
                <a:srgbClr val="FF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l="27702" r="939" b="28014"/>
          <a:stretch/>
        </p:blipFill>
        <p:spPr>
          <a:xfrm>
            <a:off x="7201719" y="1612496"/>
            <a:ext cx="1608992" cy="84120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784682"/>
            <a:ext cx="1070158" cy="6256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8B5C72-F023-4A24-9BE4-7FF7ED184E6E}"/>
              </a:ext>
            </a:extLst>
          </p:cNvPr>
          <p:cNvSpPr/>
          <p:nvPr/>
        </p:nvSpPr>
        <p:spPr>
          <a:xfrm>
            <a:off x="456968" y="4500875"/>
            <a:ext cx="7315200" cy="1082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b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     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objets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"couleur"       "DF"            "facteur_vache" "fxdescribe"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[5] "LS"            "MAT"           "objet2"        "poids"    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[9] "vache"         "VACHE"         "vache_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poids"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3821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002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Question cruciale : comment accéder à un vecteur (variable) situé à l'</a:t>
            </a:r>
            <a:r>
              <a:rPr lang="fr-FR" sz="2000" b="1" i="1" dirty="0"/>
              <a:t>intérieur</a:t>
            </a:r>
            <a:r>
              <a:rPr lang="fr-FR" sz="2000" dirty="0"/>
              <a:t> d'un </a:t>
            </a:r>
            <a:r>
              <a:rPr lang="fr-FR" sz="2000" dirty="0" err="1"/>
              <a:t>DF</a:t>
            </a:r>
            <a:r>
              <a:rPr lang="fr-FR" sz="2000" dirty="0"/>
              <a:t>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3A17C4-8576-4D07-960B-B85926383B87}"/>
              </a:ext>
            </a:extLst>
          </p:cNvPr>
          <p:cNvSpPr txBox="1"/>
          <p:nvPr/>
        </p:nvSpPr>
        <p:spPr>
          <a:xfrm>
            <a:off x="351617" y="3698363"/>
            <a:ext cx="8459094" cy="50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dirty="0"/>
              <a:t>"Bands" </a:t>
            </a:r>
            <a:r>
              <a:rPr lang="fr-FR" sz="2000" b="1" dirty="0"/>
              <a:t>n'existe pas</a:t>
            </a:r>
            <a:r>
              <a:rPr lang="fr-FR" sz="2000" dirty="0"/>
              <a:t> dans l'environnement en tant </a:t>
            </a:r>
            <a:r>
              <a:rPr lang="fr-FR" sz="2000" b="1" i="1" dirty="0"/>
              <a:t>qu'objet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968" y="2334627"/>
            <a:ext cx="7080740" cy="866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read_xlsx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metal_bands.xlsx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  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ne fonctionne pas...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Error in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eval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(expr,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envir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enclos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): objet 'Bands'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introuvable</a:t>
            </a:r>
            <a:endParaRPr lang="en-US" sz="1400" b="1" dirty="0">
              <a:solidFill>
                <a:srgbClr val="FF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l="27702" r="939" b="28014"/>
          <a:stretch/>
        </p:blipFill>
        <p:spPr>
          <a:xfrm>
            <a:off x="7201719" y="1612496"/>
            <a:ext cx="1608992" cy="84120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784682"/>
            <a:ext cx="1070158" cy="6256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9837" y="4653639"/>
            <a:ext cx="707787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fonctionne !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FA6FD24-847D-40A1-B340-A55ACA246615}"/>
              </a:ext>
            </a:extLst>
          </p:cNvPr>
          <p:cNvSpPr txBox="1"/>
          <p:nvPr/>
        </p:nvSpPr>
        <p:spPr>
          <a:xfrm>
            <a:off x="48846" y="5266817"/>
            <a:ext cx="8459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ym typeface="Wingdings" panose="05000000000000000000" pitchFamily="2" charset="2"/>
              </a:rPr>
              <a:t>grâce au </a:t>
            </a:r>
            <a:r>
              <a:rPr lang="fr-FR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"$"</a:t>
            </a:r>
            <a:r>
              <a:rPr lang="fr-FR" sz="2000" dirty="0">
                <a:sym typeface="Wingdings" panose="05000000000000000000" pitchFamily="2" charset="2"/>
              </a:rPr>
              <a:t>, R reconnaît maintenant "Bands" comme un objet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93773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8983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Il existe un 2</a:t>
            </a:r>
            <a:r>
              <a:rPr lang="fr-FR" sz="2000" baseline="30000" dirty="0"/>
              <a:t>ème</a:t>
            </a:r>
            <a:r>
              <a:rPr lang="fr-FR" sz="2000" dirty="0"/>
              <a:t> moyen d'accéder à "Bands", consistant à transformer le </a:t>
            </a:r>
            <a:r>
              <a:rPr lang="fr-FR" sz="2000" dirty="0" err="1"/>
              <a:t>DF</a:t>
            </a:r>
            <a:r>
              <a:rPr lang="fr-FR" sz="2000" dirty="0"/>
              <a:t> </a:t>
            </a:r>
            <a:r>
              <a:rPr lang="fr-FR" sz="2000"/>
              <a:t>en environnement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/>
              <a:t>Combo </a:t>
            </a:r>
            <a:r>
              <a:rPr lang="fr-FR" sz="2000" b="1">
                <a:solidFill>
                  <a:srgbClr val="FF0000"/>
                </a:solidFill>
              </a:rPr>
              <a:t>attach()/detach()</a:t>
            </a:r>
            <a:endParaRPr lang="fr-FR" sz="2000" b="1" dirty="0">
              <a:solidFill>
                <a:srgbClr val="FF0000"/>
              </a:solidFill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40E27D9-E497-4904-AFE6-D65FAF521105}"/>
              </a:ext>
            </a:extLst>
          </p:cNvPr>
          <p:cNvCxnSpPr>
            <a:cxnSpLocks/>
          </p:cNvCxnSpPr>
          <p:nvPr/>
        </p:nvCxnSpPr>
        <p:spPr>
          <a:xfrm flipH="1">
            <a:off x="4142224" y="3237330"/>
            <a:ext cx="355774" cy="2445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16895" y="2759046"/>
            <a:ext cx="8468515" cy="23185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attach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transforme le DF en environnement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search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</a:p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".GlobalEnv"        "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                "package:readxl" 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[4] "package:stats"     "package:graphics"  "package:grDevices"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[7] "package:utils"     "package:datasets"  "package:methods"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[10] "Autoloads"         "package:base"</a:t>
            </a:r>
          </a:p>
          <a:p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</a:p>
          <a:p>
            <a:r>
              <a:rPr lang="fr-FR" sz="16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detach</a:t>
            </a:r>
            <a:r>
              <a:rPr lang="fr-FR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fr-FR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fr-FR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fr-FR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enlève le </a:t>
            </a:r>
            <a:r>
              <a:rPr lang="fr-FR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fr-FR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 l'environnement</a:t>
            </a:r>
            <a:endParaRPr lang="en-US" sz="1600" i="1" dirty="0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674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AFC540-9E5E-44F2-89CE-6763471E5B22}"/>
              </a:ext>
            </a:extLst>
          </p:cNvPr>
          <p:cNvSpPr/>
          <p:nvPr/>
        </p:nvSpPr>
        <p:spPr>
          <a:xfrm>
            <a:off x="249774" y="1142045"/>
            <a:ext cx="74646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/>
                </a:solidFill>
              </a:rPr>
              <a:t>Attention ! La solution </a:t>
            </a:r>
            <a:r>
              <a:rPr lang="fr-FR" dirty="0" err="1">
                <a:solidFill>
                  <a:prstClr val="black"/>
                </a:solidFill>
              </a:rPr>
              <a:t>attach</a:t>
            </a:r>
            <a:r>
              <a:rPr lang="fr-FR" dirty="0">
                <a:solidFill>
                  <a:prstClr val="black"/>
                </a:solidFill>
              </a:rPr>
              <a:t>/</a:t>
            </a:r>
            <a:r>
              <a:rPr lang="fr-FR" dirty="0" err="1">
                <a:solidFill>
                  <a:prstClr val="black"/>
                </a:solidFill>
              </a:rPr>
              <a:t>detach</a:t>
            </a:r>
            <a:r>
              <a:rPr lang="fr-FR" dirty="0">
                <a:solidFill>
                  <a:prstClr val="black"/>
                </a:solidFill>
              </a:rPr>
              <a:t> peut créer des conflits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Imaginons qu'un objet crée précédemment s'appelle déjà "Bands"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Dans ce cas </a:t>
            </a:r>
            <a:r>
              <a:rPr lang="fr-FR" dirty="0" err="1"/>
              <a:t>attach</a:t>
            </a:r>
            <a:r>
              <a:rPr lang="fr-FR" dirty="0"/>
              <a:t>() ne fonctionne plus</a:t>
            </a:r>
          </a:p>
        </p:txBody>
      </p:sp>
      <p:sp>
        <p:nvSpPr>
          <p:cNvPr id="8" name="Rectangle 7"/>
          <p:cNvSpPr/>
          <p:nvPr/>
        </p:nvSpPr>
        <p:spPr>
          <a:xfrm>
            <a:off x="810652" y="2713505"/>
            <a:ext cx="5671040" cy="1897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megadeath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sepultura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mylene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farmer"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attach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 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pas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vraiment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le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résultat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attendu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megadeath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     "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sepultura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     "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mylene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farmer"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detach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</a:p>
          <a:p>
            <a:pPr latinLnBrk="1">
              <a:spcAft>
                <a:spcPts val="1000"/>
              </a:spcAft>
            </a:pPr>
            <a:r>
              <a:rPr lang="fr-FR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rm(Bands) </a:t>
            </a:r>
            <a:r>
              <a:rPr lang="fr-FR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maintenant ça devrait marcher</a:t>
            </a:r>
            <a:endParaRPr lang="en-US" sz="1400" i="1" dirty="0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774" y="4667415"/>
            <a:ext cx="636329" cy="6610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15DFB8-FE60-46A7-ACA0-C695C837EE63}"/>
              </a:ext>
            </a:extLst>
          </p:cNvPr>
          <p:cNvSpPr/>
          <p:nvPr/>
        </p:nvSpPr>
        <p:spPr>
          <a:xfrm>
            <a:off x="886103" y="4939598"/>
            <a:ext cx="783248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dirty="0">
                <a:solidFill>
                  <a:prstClr val="black"/>
                </a:solidFill>
              </a:rPr>
              <a:t>Sur ce sujet voir </a:t>
            </a:r>
            <a:r>
              <a:rPr lang="fr-FR" dirty="0">
                <a:solidFill>
                  <a:prstClr val="black"/>
                </a:solidFill>
                <a:hlinkClick r:id="rId4"/>
              </a:rPr>
              <a:t>https://</a:t>
            </a:r>
            <a:r>
              <a:rPr lang="fr-FR" dirty="0" err="1">
                <a:solidFill>
                  <a:prstClr val="black"/>
                </a:solidFill>
                <a:hlinkClick r:id="rId4"/>
              </a:rPr>
              <a:t>www.uvm.edu</a:t>
            </a:r>
            <a:r>
              <a:rPr lang="fr-FR" dirty="0">
                <a:solidFill>
                  <a:prstClr val="black"/>
                </a:solidFill>
                <a:hlinkClick r:id="rId4"/>
              </a:rPr>
              <a:t>/~</a:t>
            </a:r>
            <a:r>
              <a:rPr lang="fr-FR" dirty="0" err="1">
                <a:solidFill>
                  <a:prstClr val="black"/>
                </a:solidFill>
                <a:hlinkClick r:id="rId4"/>
              </a:rPr>
              <a:t>statdhtx</a:t>
            </a:r>
            <a:r>
              <a:rPr lang="fr-FR" dirty="0">
                <a:solidFill>
                  <a:prstClr val="black"/>
                </a:solidFill>
                <a:hlinkClick r:id="rId4"/>
              </a:rPr>
              <a:t>/</a:t>
            </a:r>
            <a:r>
              <a:rPr lang="fr-FR" dirty="0" err="1">
                <a:solidFill>
                  <a:prstClr val="black"/>
                </a:solidFill>
                <a:hlinkClick r:id="rId4"/>
              </a:rPr>
              <a:t>StatPages</a:t>
            </a:r>
            <a:r>
              <a:rPr lang="fr-FR" dirty="0">
                <a:solidFill>
                  <a:prstClr val="black"/>
                </a:solidFill>
                <a:hlinkClick r:id="rId4"/>
              </a:rPr>
              <a:t>/R/</a:t>
            </a:r>
            <a:r>
              <a:rPr lang="fr-FR" dirty="0" err="1">
                <a:solidFill>
                  <a:prstClr val="black"/>
                </a:solidFill>
                <a:hlinkClick r:id="rId4"/>
              </a:rPr>
              <a:t>attaching.html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9938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Opérateurs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0" y="1076796"/>
            <a:ext cx="9144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/>
              <a:t>Opérateurs de commandes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53BED981-1C2B-48A5-A62A-0A898B780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870530"/>
              </p:ext>
            </p:extLst>
          </p:nvPr>
        </p:nvGraphicFramePr>
        <p:xfrm>
          <a:off x="1524000" y="2103557"/>
          <a:ext cx="6096000" cy="22860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6738328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890893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000" b="0"/>
                        <a:t>Séparateur de commandes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0"/>
                        <a:t>x = 12 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; </a:t>
                      </a:r>
                      <a:r>
                        <a:rPr lang="fr-FR" sz="2000" b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09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"</a:t>
                      </a:r>
                      <a:r>
                        <a:rPr lang="fr-FR" sz="2000" dirty="0" err="1"/>
                        <a:t>blabla</a:t>
                      </a:r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8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Commentaire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# très beau</a:t>
                      </a:r>
                      <a:r>
                        <a:rPr lang="fr-FR" sz="2000" baseline="0" dirty="0">
                          <a:highlight>
                            <a:srgbClr val="00FFFF"/>
                          </a:highlight>
                        </a:rPr>
                        <a:t> code</a:t>
                      </a:r>
                      <a:r>
                        <a:rPr lang="fr-FR" sz="2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6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Assignation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x </a:t>
                      </a:r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&lt;-</a:t>
                      </a:r>
                      <a:r>
                        <a:rPr lang="fr-FR" sz="2000" dirty="0"/>
                        <a:t> 12 ou x </a:t>
                      </a:r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=</a:t>
                      </a:r>
                      <a:r>
                        <a:rPr lang="fr-FR" sz="2000" dirty="0"/>
                        <a:t>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2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Extraction d'objet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DF</a:t>
                      </a:r>
                      <a:r>
                        <a:rPr lang="fr-FR" sz="2000" dirty="0" err="1">
                          <a:highlight>
                            <a:srgbClr val="00FFFF"/>
                          </a:highlight>
                        </a:rPr>
                        <a:t>$</a:t>
                      </a:r>
                      <a:r>
                        <a:rPr lang="fr-FR" sz="2000" dirty="0" err="1"/>
                        <a:t>Bands</a:t>
                      </a:r>
                      <a:endParaRPr lang="fr-FR" sz="2000" dirty="0"/>
                    </a:p>
                    <a:p>
                      <a:r>
                        <a:rPr lang="fr-FR" sz="2000" dirty="0" err="1"/>
                        <a:t>DF</a:t>
                      </a:r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["Bands"]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92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040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Opérateurs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0" y="1076796"/>
            <a:ext cx="9144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/>
              <a:t>Opérateurs arithmétiques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53BED981-1C2B-48A5-A62A-0A898B780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763809"/>
              </p:ext>
            </p:extLst>
          </p:nvPr>
        </p:nvGraphicFramePr>
        <p:xfrm>
          <a:off x="659219" y="2103557"/>
          <a:ext cx="7931888" cy="1981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965944">
                  <a:extLst>
                    <a:ext uri="{9D8B030D-6E8A-4147-A177-3AD203B41FA5}">
                      <a16:colId xmlns:a16="http://schemas.microsoft.com/office/drawing/2014/main" val="2467383285"/>
                    </a:ext>
                  </a:extLst>
                </a:gridCol>
                <a:gridCol w="3965944">
                  <a:extLst>
                    <a:ext uri="{9D8B030D-6E8A-4147-A177-3AD203B41FA5}">
                      <a16:colId xmlns:a16="http://schemas.microsoft.com/office/drawing/2014/main" val="1890893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000" b="0"/>
                        <a:t>addition/soustraction/multiplication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0"/>
                        <a:t>(2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+</a:t>
                      </a:r>
                      <a:r>
                        <a:rPr lang="fr-FR" sz="2000" b="0"/>
                        <a:t>2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-</a:t>
                      </a:r>
                      <a:r>
                        <a:rPr lang="fr-FR" sz="2000" b="0"/>
                        <a:t>1)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*</a:t>
                      </a:r>
                      <a:r>
                        <a:rPr lang="fr-FR" sz="2000" b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09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10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/</a:t>
                      </a:r>
                      <a:r>
                        <a:rPr lang="fr-FR" sz="20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8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puissance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2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^</a:t>
                      </a:r>
                      <a:r>
                        <a:rPr lang="fr-FR" sz="2000"/>
                        <a:t>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6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racine carée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sqrt</a:t>
                      </a:r>
                      <a:r>
                        <a:rPr lang="fr-FR" sz="2000"/>
                        <a:t>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2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exponentiel/logarithme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exp</a:t>
                      </a:r>
                      <a:r>
                        <a:rPr lang="fr-FR" sz="2000"/>
                        <a:t>(2) ; 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log</a:t>
                      </a:r>
                      <a:r>
                        <a:rPr lang="fr-FR" sz="2000"/>
                        <a:t>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92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1211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Opérateurs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0" y="1076796"/>
            <a:ext cx="9144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/>
              <a:t>Opérateurs logiques et booléens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53BED981-1C2B-48A5-A62A-0A898B780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105916"/>
              </p:ext>
            </p:extLst>
          </p:nvPr>
        </p:nvGraphicFramePr>
        <p:xfrm>
          <a:off x="659219" y="2103557"/>
          <a:ext cx="7931888" cy="2773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965944">
                  <a:extLst>
                    <a:ext uri="{9D8B030D-6E8A-4147-A177-3AD203B41FA5}">
                      <a16:colId xmlns:a16="http://schemas.microsoft.com/office/drawing/2014/main" val="2467383285"/>
                    </a:ext>
                  </a:extLst>
                </a:gridCol>
                <a:gridCol w="3965944">
                  <a:extLst>
                    <a:ext uri="{9D8B030D-6E8A-4147-A177-3AD203B41FA5}">
                      <a16:colId xmlns:a16="http://schemas.microsoft.com/office/drawing/2014/main" val="1890893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000" b="0"/>
                        <a:t>égal 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09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différent 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!=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8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strictement inférieur/supérieur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&lt;/&gt;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6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inférieur/supérieur ou égal 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&lt;=/&gt;=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2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ET en même temps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9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OU alors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1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Non, sauf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403372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74149" y="5322115"/>
            <a:ext cx="8898304" cy="586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>
                <a:sym typeface="Wingdings" panose="05000000000000000000" pitchFamily="2" charset="2"/>
              </a:rPr>
              <a:t> Seront particulièrement utiles pour </a:t>
            </a:r>
            <a:r>
              <a:rPr lang="fr-FR" sz="2400" b="1">
                <a:sym typeface="Wingdings" panose="05000000000000000000" pitchFamily="2" charset="2"/>
              </a:rPr>
              <a:t>filtrer </a:t>
            </a:r>
            <a:r>
              <a:rPr lang="fr-FR" sz="2400">
                <a:sym typeface="Wingdings" panose="05000000000000000000" pitchFamily="2" charset="2"/>
              </a:rPr>
              <a:t>les données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4003454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335926" y="1340494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Adressage : </a:t>
            </a:r>
            <a:r>
              <a:rPr lang="fr-FR" b="1" dirty="0">
                <a:sym typeface="Wingdings" panose="05000000000000000000" pitchFamily="2" charset="2"/>
              </a:rPr>
              <a:t>moyen de localiser les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Si vecteur, coordonnées en 1 dimension :</a:t>
            </a:r>
          </a:p>
        </p:txBody>
      </p:sp>
      <p:sp>
        <p:nvSpPr>
          <p:cNvPr id="7" name="Rectangle 6"/>
          <p:cNvSpPr/>
          <p:nvPr/>
        </p:nvSpPr>
        <p:spPr>
          <a:xfrm>
            <a:off x="647699" y="2467743"/>
            <a:ext cx="4572000" cy="774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vache[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"spassky"</a:t>
            </a:r>
          </a:p>
        </p:txBody>
      </p:sp>
    </p:spTree>
    <p:extLst>
      <p:ext uri="{BB962C8B-B14F-4D97-AF65-F5344CB8AC3E}">
        <p14:creationId xmlns:p14="http://schemas.microsoft.com/office/powerpoint/2010/main" val="3621949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335926" y="1340494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Adressage : </a:t>
            </a:r>
            <a:r>
              <a:rPr lang="fr-FR" b="1" dirty="0">
                <a:sym typeface="Wingdings" panose="05000000000000000000" pitchFamily="2" charset="2"/>
              </a:rPr>
              <a:t>moyen de localiser les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Si </a:t>
            </a:r>
            <a:r>
              <a:rPr lang="fr-FR" dirty="0" err="1">
                <a:sym typeface="Wingdings" panose="05000000000000000000" pitchFamily="2" charset="2"/>
              </a:rPr>
              <a:t>DF</a:t>
            </a:r>
            <a:r>
              <a:rPr lang="fr-FR" dirty="0">
                <a:sym typeface="Wingdings" panose="05000000000000000000" pitchFamily="2" charset="2"/>
              </a:rPr>
              <a:t>, coordonnées en 2 dimensions :</a:t>
            </a:r>
          </a:p>
        </p:txBody>
      </p:sp>
      <p:sp>
        <p:nvSpPr>
          <p:cNvPr id="6" name="Rectangle 5"/>
          <p:cNvSpPr/>
          <p:nvPr/>
        </p:nvSpPr>
        <p:spPr>
          <a:xfrm>
            <a:off x="1863969" y="3448328"/>
            <a:ext cx="541606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Territory Bands Population Happiness</a:t>
            </a:r>
            <a:b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Afghanistan     2   37466414     2.404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Albania     7    3088385     5.199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Algeria    16   43576691     5.122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Andorra     2      85645        NA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791306" y="2493082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</a:t>
            </a:r>
            <a:r>
              <a:rPr lang="en-US" dirty="0" err="1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COLONNE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542895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34" y="4792013"/>
            <a:ext cx="2680133" cy="191438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396" y="2591812"/>
            <a:ext cx="2665231" cy="19037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50" y="2785344"/>
            <a:ext cx="2110351" cy="211035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67" y="4428418"/>
            <a:ext cx="2068265" cy="206826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3" r="27888" b="13644"/>
          <a:stretch/>
        </p:blipFill>
        <p:spPr>
          <a:xfrm>
            <a:off x="5998529" y="4575417"/>
            <a:ext cx="3033530" cy="88713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t="6933"/>
          <a:stretch/>
        </p:blipFill>
        <p:spPr>
          <a:xfrm>
            <a:off x="6524925" y="2736170"/>
            <a:ext cx="1266825" cy="160449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0" y="2879698"/>
            <a:ext cx="2020121" cy="2139286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70961" y="1116827"/>
            <a:ext cx="6718789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Enorme souplesse !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Simple à apprendre </a:t>
            </a:r>
            <a:r>
              <a:rPr lang="fr-FR" dirty="0"/>
              <a:t>et gratuit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85950" y="2233979"/>
            <a:ext cx="3627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Manipulation des données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779236" y="2233979"/>
            <a:ext cx="1213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graphiques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603877" y="2233979"/>
            <a:ext cx="1213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statistiques</a:t>
            </a:r>
          </a:p>
        </p:txBody>
      </p:sp>
    </p:spTree>
    <p:extLst>
      <p:ext uri="{BB962C8B-B14F-4D97-AF65-F5344CB8AC3E}">
        <p14:creationId xmlns:p14="http://schemas.microsoft.com/office/powerpoint/2010/main" val="1642483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335926" y="1340494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Adressage : </a:t>
            </a:r>
            <a:r>
              <a:rPr lang="fr-FR" b="1" dirty="0">
                <a:sym typeface="Wingdings" panose="05000000000000000000" pitchFamily="2" charset="2"/>
              </a:rPr>
              <a:t>moyen de localiser les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Si </a:t>
            </a:r>
            <a:r>
              <a:rPr lang="fr-FR" dirty="0" err="1">
                <a:sym typeface="Wingdings" panose="05000000000000000000" pitchFamily="2" charset="2"/>
              </a:rPr>
              <a:t>DF</a:t>
            </a:r>
            <a:r>
              <a:rPr lang="fr-FR" dirty="0">
                <a:sym typeface="Wingdings" panose="05000000000000000000" pitchFamily="2" charset="2"/>
              </a:rPr>
              <a:t>, coordonnées en 2 dimensions :</a:t>
            </a:r>
          </a:p>
        </p:txBody>
      </p:sp>
      <p:sp>
        <p:nvSpPr>
          <p:cNvPr id="4" name="Rectangle 3"/>
          <p:cNvSpPr/>
          <p:nvPr/>
        </p:nvSpPr>
        <p:spPr>
          <a:xfrm>
            <a:off x="764931" y="2395009"/>
            <a:ext cx="6717323" cy="34060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,]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extrait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2ème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Territory Bands Population Happiness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Albania     7    3088385     5.199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extrait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2ème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colonne sous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 vecteur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[1]     2     7    16     2     8  1907    19  1545   664     9     6    65 …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extrait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2ème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colonne sous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 DF 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Bands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     2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   7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  16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4       2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9326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61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Pour l'adressage il est plus pratique d'utiliser des </a:t>
            </a:r>
            <a:r>
              <a:rPr lang="fr-FR" i="1" dirty="0">
                <a:sym typeface="Wingdings" panose="05000000000000000000" pitchFamily="2" charset="2"/>
              </a:rPr>
              <a:t>noms</a:t>
            </a:r>
            <a:r>
              <a:rPr lang="fr-FR" dirty="0">
                <a:sym typeface="Wingdings" panose="05000000000000000000" pitchFamily="2" charset="2"/>
              </a:rPr>
              <a:t> que des </a:t>
            </a:r>
            <a:r>
              <a:rPr lang="fr-FR" i="1" dirty="0">
                <a:sym typeface="Wingdings" panose="05000000000000000000" pitchFamily="2" charset="2"/>
              </a:rPr>
              <a:t>chiffres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Quelques exemples de filtrages simples (sur la base d'une seule variable) :</a:t>
            </a:r>
          </a:p>
        </p:txBody>
      </p:sp>
      <p:sp>
        <p:nvSpPr>
          <p:cNvPr id="6" name="Rectangle 5"/>
          <p:cNvSpPr/>
          <p:nvPr/>
        </p:nvSpPr>
        <p:spPr>
          <a:xfrm>
            <a:off x="378070" y="2340740"/>
            <a:ext cx="876593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                                        ,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c("Bands", "Happiness") 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 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DF$Territory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"France"                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"Bands"         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 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DF$Territory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  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c("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France","Uruguay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")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]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 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!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DF$Territory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  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c("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Togo","Bulgaria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")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]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 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row.names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 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c(5,87,142)          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]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 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DF$Bands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1                            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]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2703552" y="4962111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6340020" y="4975199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COLONNE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Accolade fermante 12"/>
          <p:cNvSpPr/>
          <p:nvPr/>
        </p:nvSpPr>
        <p:spPr>
          <a:xfrm rot="16200000">
            <a:off x="3023932" y="2584314"/>
            <a:ext cx="177094" cy="4484077"/>
          </a:xfrm>
          <a:prstGeom prst="rightBrace">
            <a:avLst>
              <a:gd name="adj1" fmla="val 8334"/>
              <a:gd name="adj2" fmla="val 50000"/>
            </a:avLst>
          </a:prstGeom>
          <a:ln w="38100">
            <a:solidFill>
              <a:srgbClr val="005D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ccolade fermante 13"/>
          <p:cNvSpPr/>
          <p:nvPr/>
        </p:nvSpPr>
        <p:spPr>
          <a:xfrm rot="16200000">
            <a:off x="6766526" y="3460615"/>
            <a:ext cx="177094" cy="2731477"/>
          </a:xfrm>
          <a:prstGeom prst="rightBrace">
            <a:avLst>
              <a:gd name="adj1" fmla="val 8334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095" y="5653355"/>
            <a:ext cx="523949" cy="5443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15DFB8-FE60-46A7-ACA0-C695C837EE63}"/>
              </a:ext>
            </a:extLst>
          </p:cNvPr>
          <p:cNvSpPr/>
          <p:nvPr/>
        </p:nvSpPr>
        <p:spPr>
          <a:xfrm>
            <a:off x="771803" y="5828365"/>
            <a:ext cx="8175347" cy="4770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</a:t>
            </a:r>
            <a:r>
              <a:rPr lang="fr-FR" sz="1400" dirty="0">
                <a:solidFill>
                  <a:prstClr val="black"/>
                </a:solidFill>
              </a:rPr>
              <a:t> : vérifie </a:t>
            </a:r>
            <a:r>
              <a:rPr lang="fr-FR" sz="1400">
                <a:solidFill>
                  <a:prstClr val="black"/>
                </a:solidFill>
              </a:rPr>
              <a:t>si valeurs </a:t>
            </a:r>
            <a:r>
              <a:rPr lang="fr-FR" sz="1400" dirty="0">
                <a:solidFill>
                  <a:prstClr val="black"/>
                </a:solidFill>
              </a:rPr>
              <a:t>du 1er argument </a:t>
            </a:r>
            <a:r>
              <a:rPr lang="fr-FR" sz="1100" dirty="0">
                <a:solidFill>
                  <a:prstClr val="black"/>
                </a:solidFill>
              </a:rPr>
              <a:t>(</a:t>
            </a:r>
            <a:r>
              <a:rPr lang="en-US" sz="11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DF$Territory</a:t>
            </a:r>
            <a:r>
              <a:rPr lang="en-US" sz="110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fr-FR" sz="1100">
                <a:solidFill>
                  <a:prstClr val="black"/>
                </a:solidFill>
              </a:rPr>
              <a:t> </a:t>
            </a:r>
            <a:r>
              <a:rPr lang="fr-FR" sz="1400">
                <a:solidFill>
                  <a:prstClr val="black"/>
                </a:solidFill>
              </a:rPr>
              <a:t>présentes </a:t>
            </a:r>
            <a:r>
              <a:rPr lang="fr-FR" sz="1400" dirty="0">
                <a:solidFill>
                  <a:prstClr val="black"/>
                </a:solidFill>
              </a:rPr>
              <a:t>dans le 2ème argument </a:t>
            </a:r>
            <a:r>
              <a:rPr lang="en-US" sz="11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c("</a:t>
            </a:r>
            <a:r>
              <a:rPr lang="en-US" sz="11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France","Uruguay</a:t>
            </a:r>
            <a:r>
              <a:rPr lang="en-US" sz="11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")</a:t>
            </a:r>
            <a:r>
              <a:rPr lang="fr-FR" sz="1100" dirty="0">
                <a:solidFill>
                  <a:prstClr val="black"/>
                </a:solidFill>
              </a:rPr>
              <a:t> </a:t>
            </a:r>
            <a:endParaRPr lang="fr-FR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199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Filtrages complexes (sur la base de plusieurs variables) avec les opérateurs "&amp;" et "|" :</a:t>
            </a:r>
          </a:p>
        </p:txBody>
      </p:sp>
      <p:sp>
        <p:nvSpPr>
          <p:cNvPr id="4" name="Rectangle 3"/>
          <p:cNvSpPr/>
          <p:nvPr/>
        </p:nvSpPr>
        <p:spPr>
          <a:xfrm>
            <a:off x="3903784" y="6165559"/>
            <a:ext cx="52402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www.mitchcraver.com</a:t>
            </a:r>
            <a:r>
              <a:rPr lang="en-US" sz="1100" dirty="0">
                <a:hlinkClick r:id="rId2"/>
              </a:rPr>
              <a:t>/2021/06/15/</a:t>
            </a:r>
            <a:r>
              <a:rPr lang="en-US" sz="1100" dirty="0" err="1">
                <a:hlinkClick r:id="rId2"/>
              </a:rPr>
              <a:t>subsetting</a:t>
            </a:r>
            <a:r>
              <a:rPr lang="en-US" sz="1100" dirty="0">
                <a:hlinkClick r:id="rId2"/>
              </a:rPr>
              <a:t>-and-filtering-a-data-frame-in-r/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484309" y="2010283"/>
            <a:ext cx="8027377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complete.cases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(DF),]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garde uniquement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les </a:t>
            </a:r>
            <a:r>
              <a:rPr lang="en-US" sz="1600" i="1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lignes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sans NAA</a:t>
            </a:r>
            <a:b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attach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(DF2)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pour simplifier le code</a:t>
            </a:r>
            <a:b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DF2[Bands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Population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10000000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]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DF2[Territory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"France</a:t>
            </a:r>
            <a:r>
              <a:rPr lang="en-US" sz="16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"Germany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Bands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2000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]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detach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(DF2)</a:t>
            </a:r>
          </a:p>
        </p:txBody>
      </p:sp>
    </p:spTree>
    <p:extLst>
      <p:ext uri="{BB962C8B-B14F-4D97-AF65-F5344CB8AC3E}">
        <p14:creationId xmlns:p14="http://schemas.microsoft.com/office/powerpoint/2010/main" val="39493492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Une fois que l'on a compris les bases de l'adressage, il est aisé de remplacer des données</a:t>
            </a:r>
            <a:endParaRPr lang="fr-FR" i="1" dirty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44061" y="1984165"/>
            <a:ext cx="6814040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DF2[DF2$Territory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France"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"Happiness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les Français passe de 6.7 à 20 points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 bonheur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Bands[</a:t>
            </a:r>
            <a:r>
              <a:rPr lang="en-US" sz="1600" b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Bands)]</a:t>
            </a:r>
            <a:r>
              <a:rPr lang="en-US" sz="16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remplace toutes les valeurs NA de Bands par un 0</a:t>
            </a: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4112290"/>
            <a:ext cx="889830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Possibilité de ré-ordonner les données en fonction d'une variable</a:t>
            </a:r>
            <a:endParaRPr lang="fr-FR" i="1" dirty="0">
              <a:sym typeface="Wingdings" panose="05000000000000000000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4061" y="4889404"/>
            <a:ext cx="7253654" cy="7130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(DF[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order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),]) 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par ordre croissant de Bands</a:t>
            </a: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(DF[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order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),])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par ordre décroissant de Bands</a:t>
            </a: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1648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de variables</a:t>
            </a:r>
            <a:endParaRPr lang="en-US" sz="36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Comment modifier une variable du </a:t>
            </a:r>
            <a:r>
              <a:rPr lang="fr-FR" dirty="0" err="1">
                <a:sym typeface="Wingdings" panose="05000000000000000000" pitchFamily="2" charset="2"/>
              </a:rPr>
              <a:t>DF</a:t>
            </a:r>
            <a:r>
              <a:rPr lang="fr-FR" dirty="0">
                <a:sym typeface="Wingdings" panose="05000000000000000000" pitchFamily="2" charset="2"/>
              </a:rPr>
              <a:t>, ou rajouter une variable </a:t>
            </a:r>
            <a:r>
              <a:rPr lang="fr-FR">
                <a:sym typeface="Wingdings" panose="05000000000000000000" pitchFamily="2" charset="2"/>
              </a:rPr>
              <a:t>dans le </a:t>
            </a:r>
            <a:r>
              <a:rPr lang="fr-FR" dirty="0" err="1">
                <a:sym typeface="Wingdings" panose="05000000000000000000" pitchFamily="2" charset="2"/>
              </a:rPr>
              <a:t>DF</a:t>
            </a:r>
            <a:r>
              <a:rPr lang="fr-FR" dirty="0">
                <a:sym typeface="Wingdings" panose="05000000000000000000" pitchFamily="2" charset="2"/>
              </a:rPr>
              <a:t> ?</a:t>
            </a:r>
            <a:endParaRPr lang="fr-FR" i="1" dirty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6186" y="1762632"/>
            <a:ext cx="8071338" cy="2903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Happiness_rounded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round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Happiness,</a:t>
            </a:r>
            <a:r>
              <a:rPr lang="en-US" sz="1600" dirty="0" err="1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la fonction </a:t>
            </a:r>
            <a:r>
              <a:rPr lang="en-US" sz="1400" b="1" i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round()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arrondit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les chiffres,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ici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à 0 chiffres après la virgule</a:t>
            </a:r>
            <a:b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Happiness_rounded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nous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avons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crée un vecteur,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mais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celui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-ci est à l'extérieur du DF...</a:t>
            </a:r>
            <a:b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nous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pouvons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résoudre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problème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avec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…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DF,Happiness_rounded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…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néanmoins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il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y a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une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solution beaucoup plus simple :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b="1" dirty="0" err="1">
                <a:solidFill>
                  <a:srgbClr val="7030A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Happiness_rounded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round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Happiness,</a:t>
            </a:r>
            <a:r>
              <a:rPr lang="en-US" sz="1600" dirty="0" err="1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2903" y="5139102"/>
            <a:ext cx="16309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7030A0"/>
                </a:solidFill>
              </a:rPr>
              <a:t>spécifie le </a:t>
            </a:r>
            <a:r>
              <a:rPr lang="fr-FR" sz="1400" dirty="0" err="1">
                <a:solidFill>
                  <a:srgbClr val="7030A0"/>
                </a:solidFill>
              </a:rPr>
              <a:t>DF</a:t>
            </a:r>
            <a:r>
              <a:rPr lang="fr-FR" sz="1400" dirty="0">
                <a:solidFill>
                  <a:srgbClr val="7030A0"/>
                </a:solidFill>
              </a:rPr>
              <a:t> dans lequel on va insérer la variable</a:t>
            </a:r>
            <a:endParaRPr lang="en-US" sz="1400" dirty="0">
              <a:solidFill>
                <a:srgbClr val="7030A0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527538" y="4726392"/>
            <a:ext cx="120161" cy="3524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083776" y="4726392"/>
            <a:ext cx="120161" cy="3524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057400" y="5116941"/>
            <a:ext cx="1630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spécifie le nom de la nouvelle variable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4437917" y="4785829"/>
            <a:ext cx="120161" cy="3524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82562" y="5246824"/>
            <a:ext cx="1630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la nouvelle variable en question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329753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de variables</a:t>
            </a:r>
            <a:endParaRPr lang="en-US" sz="36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NB : </a:t>
            </a:r>
            <a:r>
              <a:rPr lang="en-US" dirty="0"/>
              <a:t>la nouvelle variable 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le même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lignes</a:t>
            </a:r>
            <a:r>
              <a:rPr lang="en-US" dirty="0"/>
              <a:t> que le DF. La </a:t>
            </a:r>
            <a:r>
              <a:rPr lang="en-US" dirty="0" err="1"/>
              <a:t>seule</a:t>
            </a:r>
            <a:r>
              <a:rPr lang="en-US" dirty="0"/>
              <a:t> exception est la possibilité de </a:t>
            </a:r>
            <a:r>
              <a:rPr lang="en-US" dirty="0" err="1"/>
              <a:t>rajouter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i="1" dirty="0" err="1"/>
              <a:t>constante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i="1" dirty="0">
              <a:sym typeface="Wingdings" panose="05000000000000000000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2763" y="2263553"/>
            <a:ext cx="8150469" cy="20056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 T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Territory Bands Population Happiness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Happiness_rounded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Afghanistan     2   37466414     2.404                 2       5.553575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 Albania     7    3088385     5.199                 5       5.553575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 Algeria    16   43576691     5.122                 5       5.553575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   Andorra     2      85645        NA                NA       5.553575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     Angola     8   33642646        NA                NA       5.553575</a:t>
            </a:r>
            <a:endParaRPr lang="en-US" sz="1400" dirty="0"/>
          </a:p>
        </p:txBody>
      </p:sp>
      <p:pic>
        <p:nvPicPr>
          <p:cNvPr id="15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469" y="5416349"/>
            <a:ext cx="523949" cy="5443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415DFB8-FE60-46A7-ACA0-C695C837EE63}"/>
              </a:ext>
            </a:extLst>
          </p:cNvPr>
          <p:cNvSpPr/>
          <p:nvPr/>
        </p:nvSpPr>
        <p:spPr>
          <a:xfrm>
            <a:off x="704554" y="5229979"/>
            <a:ext cx="8175347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prstClr val="black"/>
                </a:solidFill>
              </a:rPr>
              <a:t>NB : l'argument </a:t>
            </a:r>
            <a:r>
              <a:rPr lang="fr-FR" sz="1600" b="1" dirty="0" err="1">
                <a:solidFill>
                  <a:prstClr val="black"/>
                </a:solidFill>
              </a:rPr>
              <a:t>na.rm</a:t>
            </a:r>
            <a:r>
              <a:rPr lang="fr-FR" sz="1600" b="1" dirty="0">
                <a:solidFill>
                  <a:prstClr val="black"/>
                </a:solidFill>
              </a:rPr>
              <a:t> = T </a:t>
            </a:r>
            <a:r>
              <a:rPr lang="fr-FR" sz="1600" dirty="0">
                <a:solidFill>
                  <a:prstClr val="black"/>
                </a:solidFill>
              </a:rPr>
              <a:t>dans </a:t>
            </a:r>
            <a:r>
              <a:rPr lang="fr-FR" sz="1600" dirty="0" err="1">
                <a:solidFill>
                  <a:prstClr val="black"/>
                </a:solidFill>
              </a:rPr>
              <a:t>mean</a:t>
            </a:r>
            <a:r>
              <a:rPr lang="fr-FR" sz="1600" dirty="0">
                <a:solidFill>
                  <a:prstClr val="black"/>
                </a:solidFill>
              </a:rPr>
              <a:t>() permet de calculer la moyenne en ne prenant pas en compte les NA ; autrement la fonction </a:t>
            </a:r>
            <a:r>
              <a:rPr lang="fr-FR" sz="1600" dirty="0" err="1">
                <a:solidFill>
                  <a:prstClr val="black"/>
                </a:solidFill>
              </a:rPr>
              <a:t>mean</a:t>
            </a:r>
            <a:r>
              <a:rPr lang="fr-FR" sz="1600" dirty="0">
                <a:solidFill>
                  <a:prstClr val="black"/>
                </a:solidFill>
              </a:rPr>
              <a:t>() renverra un … </a:t>
            </a:r>
            <a:r>
              <a:rPr lang="fr-FR" sz="1600" b="1">
                <a:solidFill>
                  <a:prstClr val="black"/>
                </a:solidFill>
              </a:rPr>
              <a:t>NA.</a:t>
            </a:r>
            <a:endParaRPr lang="fr-FR" sz="16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4554" y="4835394"/>
            <a:ext cx="355097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endParaRPr lang="en-US" sz="1600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664512" y="4638730"/>
            <a:ext cx="360484" cy="2217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4033765" y="4407897"/>
            <a:ext cx="26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2443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de variables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ym typeface="Wingdings" panose="05000000000000000000" pitchFamily="2" charset="2"/>
              </a:rPr>
              <a:t>La création de variables peut vite devenir "répétitive" en termes de code</a:t>
            </a:r>
            <a:endParaRPr lang="fr-FR" sz="2000" i="1" dirty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7708" y="2039953"/>
            <a:ext cx="7807569" cy="19466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spcAft>
                <a:spcPts val="1000"/>
              </a:spcAft>
            </a:pP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Exemple de syntaxe répétitive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Happiness_median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Happiness_var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97902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de variables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8126A-D672-4B88-B8F3-912A260031B2}"/>
              </a:ext>
            </a:extLst>
          </p:cNvPr>
          <p:cNvSpPr/>
          <p:nvPr/>
        </p:nvSpPr>
        <p:spPr>
          <a:xfrm>
            <a:off x="437322" y="2236304"/>
            <a:ext cx="7914987" cy="29290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install.packages("dplyr")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(dplyr)</a:t>
            </a:r>
          </a:p>
          <a:p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dplyr::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mutate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.data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DF2,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6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6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Happiness_median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6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Happiness_var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6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6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</a:t>
            </a:r>
            <a:r>
              <a:rPr lang="en-US" sz="16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z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)</a:t>
            </a:r>
            <a:endParaRPr lang="en-US" sz="1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F8F749-F2EE-4291-9BBF-3BE7E14D9F49}"/>
              </a:ext>
            </a:extLst>
          </p:cNvPr>
          <p:cNvSpPr txBox="1"/>
          <p:nvPr/>
        </p:nvSpPr>
        <p:spPr>
          <a:xfrm>
            <a:off x="245696" y="1340494"/>
            <a:ext cx="8898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ym typeface="Wingdings" panose="05000000000000000000" pitchFamily="2" charset="2"/>
              </a:rPr>
              <a:t>Possible d'alléger la syntaxe avec la fonction </a:t>
            </a:r>
            <a:r>
              <a:rPr lang="fr-FR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mutate</a:t>
            </a:r>
            <a:r>
              <a:rPr lang="fr-FR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()</a:t>
            </a:r>
            <a:r>
              <a:rPr lang="fr-FR" sz="2000" dirty="0">
                <a:sym typeface="Wingdings" panose="05000000000000000000" pitchFamily="2" charset="2"/>
              </a:rPr>
              <a:t> du paquet "</a:t>
            </a:r>
            <a:r>
              <a:rPr lang="fr-FR" sz="2000" dirty="0" err="1">
                <a:sym typeface="Wingdings" panose="05000000000000000000" pitchFamily="2" charset="2"/>
              </a:rPr>
              <a:t>dplyr</a:t>
            </a:r>
            <a:r>
              <a:rPr lang="fr-FR" sz="2000" dirty="0">
                <a:sym typeface="Wingdings" panose="05000000000000000000" pitchFamily="2" charset="2"/>
              </a:rPr>
              <a:t>"</a:t>
            </a:r>
            <a:endParaRPr lang="fr-FR" sz="2000" i="1" dirty="0">
              <a:sym typeface="Wingdings" panose="05000000000000000000" pitchFamily="2" charset="2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B450DF4-2DD3-45CE-994A-2DA8E2009CBF}"/>
              </a:ext>
            </a:extLst>
          </p:cNvPr>
          <p:cNvCxnSpPr>
            <a:cxnSpLocks/>
          </p:cNvCxnSpPr>
          <p:nvPr/>
        </p:nvCxnSpPr>
        <p:spPr>
          <a:xfrm>
            <a:off x="4347566" y="3229011"/>
            <a:ext cx="2567" cy="3413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1BD1AAB-18B1-4A0D-AA1A-37589567F434}"/>
              </a:ext>
            </a:extLst>
          </p:cNvPr>
          <p:cNvSpPr/>
          <p:nvPr/>
        </p:nvSpPr>
        <p:spPr>
          <a:xfrm>
            <a:off x="3400669" y="2733311"/>
            <a:ext cx="3019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nul besoin de </a:t>
            </a:r>
            <a:r>
              <a:rPr lang="fr-FR" err="1">
                <a:sym typeface="Wingdings" panose="05000000000000000000" pitchFamily="2" charset="2"/>
              </a:rPr>
              <a:t>re</a:t>
            </a:r>
            <a:r>
              <a:rPr lang="fr-FR">
                <a:sym typeface="Wingdings" panose="05000000000000000000" pitchFamily="2" charset="2"/>
              </a:rPr>
              <a:t>-spécifier DF$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2AE81F-2F9B-4A81-90BF-20B349CD151B}"/>
              </a:ext>
            </a:extLst>
          </p:cNvPr>
          <p:cNvSpPr/>
          <p:nvPr/>
        </p:nvSpPr>
        <p:spPr>
          <a:xfrm>
            <a:off x="2494476" y="5475238"/>
            <a:ext cx="5108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possible de créer des variables à partir des variables crées juste avant !</a:t>
            </a:r>
            <a:endParaRPr lang="en-US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2443790-45EB-4194-BA5D-857D64FCC35D}"/>
              </a:ext>
            </a:extLst>
          </p:cNvPr>
          <p:cNvCxnSpPr>
            <a:cxnSpLocks/>
          </p:cNvCxnSpPr>
          <p:nvPr/>
        </p:nvCxnSpPr>
        <p:spPr>
          <a:xfrm flipH="1" flipV="1">
            <a:off x="2351062" y="4896530"/>
            <a:ext cx="143413" cy="5375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6071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Aparté : une "dplyr-</a:t>
            </a:r>
            <a:r>
              <a:rPr lang="fr-FR" sz="3600" dirty="0" err="1"/>
              <a:t>isation</a:t>
            </a:r>
            <a:r>
              <a:rPr lang="fr-FR" sz="3600" dirty="0"/>
              <a:t>" de R croissante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En pratique la syntaxe de "R de base" tend à être délaissée pour une syntaxe plus de type "</a:t>
            </a:r>
            <a:r>
              <a:rPr lang="fr-FR" dirty="0" err="1">
                <a:sym typeface="Wingdings" panose="05000000000000000000" pitchFamily="2" charset="2"/>
              </a:rPr>
              <a:t>dplyr</a:t>
            </a:r>
            <a:r>
              <a:rPr lang="fr-FR" dirty="0">
                <a:sym typeface="Wingdings" panose="05000000000000000000" pitchFamily="2" charset="2"/>
              </a:rPr>
              <a:t>" </a:t>
            </a:r>
            <a:br>
              <a:rPr lang="fr-FR" dirty="0">
                <a:sym typeface="Wingdings" panose="05000000000000000000" pitchFamily="2" charset="2"/>
              </a:rPr>
            </a:br>
            <a:endParaRPr lang="fr-FR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Possibilité de "switcher" progressivement vers la syntaxe </a:t>
            </a:r>
            <a:r>
              <a:rPr lang="fr-FR" dirty="0" err="1">
                <a:sym typeface="Wingdings" panose="05000000000000000000" pitchFamily="2" charset="2"/>
              </a:rPr>
              <a:t>dplyr</a:t>
            </a:r>
            <a:r>
              <a:rPr lang="fr-FR" dirty="0">
                <a:sym typeface="Wingdings" panose="05000000000000000000" pitchFamily="2" charset="2"/>
              </a:rPr>
              <a:t> une fois les bases acquises</a:t>
            </a:r>
          </a:p>
        </p:txBody>
      </p:sp>
      <p:sp>
        <p:nvSpPr>
          <p:cNvPr id="8" name="Flèche droite 7"/>
          <p:cNvSpPr/>
          <p:nvPr/>
        </p:nvSpPr>
        <p:spPr>
          <a:xfrm>
            <a:off x="4301455" y="3310841"/>
            <a:ext cx="712177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40216" y="2523737"/>
            <a:ext cx="3754318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::select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(DF, 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Bands, Happiness)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::filter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(DF, 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Population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10000000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dplyr::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arrange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(DF, 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9928" y="2523737"/>
            <a:ext cx="3825389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c("Bands", "Happiness")]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DF[DF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Population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10000000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,]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order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Bands),]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145984" y="4765145"/>
            <a:ext cx="2364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https://r4ds.had.co.nz/</a:t>
            </a:r>
            <a:endParaRPr lang="en-US" dirty="0"/>
          </a:p>
          <a:p>
            <a:endParaRPr lang="en-US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42" y="4582174"/>
            <a:ext cx="1162042" cy="17430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049022" y="5158636"/>
            <a:ext cx="2640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ym typeface="Wingdings" panose="05000000000000000000" pitchFamily="2" charset="2"/>
              </a:rPr>
              <a:t>livre numérique gratuit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ym typeface="Wingdings" panose="05000000000000000000" pitchFamily="2" charset="2"/>
              </a:rPr>
              <a:t>considéré comme un incontournable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54852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4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Ré-importez et </a:t>
            </a:r>
            <a:r>
              <a:rPr lang="fr-FR">
                <a:sym typeface="Wingdings" panose="05000000000000000000" pitchFamily="2" charset="2"/>
              </a:rPr>
              <a:t>inspectez "reading</a:t>
            </a:r>
            <a:r>
              <a:rPr lang="fr-FR" dirty="0">
                <a:sym typeface="Wingdings" panose="05000000000000000000" pitchFamily="2" charset="2"/>
              </a:rPr>
              <a:t>_skills1</a:t>
            </a:r>
            <a:r>
              <a:rPr lang="fr-FR">
                <a:sym typeface="Wingdings" panose="05000000000000000000" pitchFamily="2" charset="2"/>
              </a:rPr>
              <a:t>.csv"</a:t>
            </a:r>
            <a:endParaRPr lang="fr-FR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Filtrez les observations des sujets 1 à 5 et sélectionnez uniquement les </a:t>
            </a:r>
            <a:r>
              <a:rPr lang="fr-FR">
                <a:sym typeface="Wingdings" panose="05000000000000000000" pitchFamily="2" charset="2"/>
              </a:rPr>
              <a:t>variables "subjet" et "dyslexia"</a:t>
            </a:r>
            <a:endParaRPr lang="fr-FR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Filtrez les valeurs </a:t>
            </a:r>
            <a:r>
              <a:rPr lang="fr-FR">
                <a:sym typeface="Wingdings" panose="05000000000000000000" pitchFamily="2" charset="2"/>
              </a:rPr>
              <a:t>de iq </a:t>
            </a:r>
            <a:r>
              <a:rPr lang="fr-FR" dirty="0">
                <a:sym typeface="Wingdings" panose="05000000000000000000" pitchFamily="2" charset="2"/>
              </a:rPr>
              <a:t>&gt; 0 pour les sujets avec dyslexie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Filtrez les valeurs de iq &lt; 0 ou alors les sujets sans dyslexie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Une valeur anormale de iq s'est glissée dans les données ; identifiez cette valeur et remplacez la par </a:t>
            </a:r>
            <a:r>
              <a:rPr lang="fr-FR" b="1" dirty="0">
                <a:sym typeface="Wingdings" panose="05000000000000000000" pitchFamily="2" charset="2"/>
              </a:rPr>
              <a:t>-2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Créez une nouvelle </a:t>
            </a:r>
            <a:r>
              <a:rPr lang="fr-FR">
                <a:sym typeface="Wingdings" panose="05000000000000000000" pitchFamily="2" charset="2"/>
              </a:rPr>
              <a:t>variable correspondant à </a:t>
            </a:r>
            <a:r>
              <a:rPr lang="fr-FR" dirty="0">
                <a:sym typeface="Wingdings" panose="05000000000000000000" pitchFamily="2" charset="2"/>
              </a:rPr>
              <a:t>la moyenne </a:t>
            </a:r>
            <a:r>
              <a:rPr lang="fr-FR">
                <a:sym typeface="Wingdings" panose="05000000000000000000" pitchFamily="2" charset="2"/>
              </a:rPr>
              <a:t>de "accuracy"</a:t>
            </a: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56191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70961" y="1182229"/>
            <a:ext cx="671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De plus en plus populaire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88" y="2212373"/>
            <a:ext cx="6258530" cy="396667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23" y="1148951"/>
            <a:ext cx="3824288" cy="9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10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70961" y="1182229"/>
            <a:ext cx="82169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/>
              <a:t>Permet une "reproductibilité" plus facile des analyses</a:t>
            </a: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“running the </a:t>
            </a:r>
            <a:r>
              <a:rPr lang="en-US" sz="1600" b="1" dirty="0"/>
              <a:t>same software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on the </a:t>
            </a:r>
            <a:r>
              <a:rPr lang="en-US" sz="1600" b="1" dirty="0"/>
              <a:t>same input data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and obtaining the </a:t>
            </a:r>
            <a:r>
              <a:rPr lang="en-US" sz="1600" b="1" dirty="0"/>
              <a:t>same results</a:t>
            </a:r>
            <a:r>
              <a:rPr lang="en-US" sz="1600" dirty="0"/>
              <a:t>”</a:t>
            </a:r>
            <a:endParaRPr lang="fr-FR" sz="1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b="26934"/>
          <a:stretch/>
        </p:blipFill>
        <p:spPr>
          <a:xfrm>
            <a:off x="4992573" y="2024223"/>
            <a:ext cx="3519837" cy="16333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1320" y="2936555"/>
            <a:ext cx="38261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Rougier</a:t>
            </a:r>
            <a:r>
              <a:rPr lang="en-US" sz="900" dirty="0"/>
              <a:t>, N. P., </a:t>
            </a:r>
            <a:r>
              <a:rPr lang="en-US" sz="900" dirty="0" err="1"/>
              <a:t>Hinsen</a:t>
            </a:r>
            <a:r>
              <a:rPr lang="en-US" sz="900" dirty="0"/>
              <a:t>, K., Alexandre, F., </a:t>
            </a:r>
            <a:r>
              <a:rPr lang="en-US" sz="900" dirty="0" err="1"/>
              <a:t>Arildsen</a:t>
            </a:r>
            <a:r>
              <a:rPr lang="en-US" sz="900" dirty="0"/>
              <a:t>, T., Barba, L. A., </a:t>
            </a:r>
            <a:r>
              <a:rPr lang="en-US" sz="900" dirty="0" err="1"/>
              <a:t>Benureau</a:t>
            </a:r>
            <a:r>
              <a:rPr lang="en-US" sz="900" dirty="0"/>
              <a:t>, F. C. Y., et al. (2017). </a:t>
            </a:r>
            <a:r>
              <a:rPr lang="en-US" sz="900" i="1" dirty="0"/>
              <a:t>Sustainable Computational Science: The </a:t>
            </a:r>
            <a:r>
              <a:rPr lang="en-US" sz="900" i="1" dirty="0" err="1"/>
              <a:t>ReScience</a:t>
            </a:r>
            <a:r>
              <a:rPr lang="en-US" sz="900" i="1" dirty="0"/>
              <a:t> Initiative</a:t>
            </a:r>
            <a:r>
              <a:rPr lang="en-US" sz="900" dirty="0"/>
              <a:t>. Available online at: </a:t>
            </a:r>
            <a:r>
              <a:rPr lang="en-US" sz="900" dirty="0">
                <a:hlinkClick r:id="rId3"/>
              </a:rPr>
              <a:t>https://arxiv.org/abs/1707.04393</a:t>
            </a:r>
            <a:endParaRPr lang="en-US" sz="9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48992" y="4143695"/>
            <a:ext cx="8216901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Possibilité de « rapports automatisés » avec </a:t>
            </a:r>
            <a:r>
              <a:rPr lang="fr-FR"/>
              <a:t>R Markdown (voir dernier TD)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Partage </a:t>
            </a:r>
            <a:r>
              <a:rPr lang="fr-FR" dirty="0"/>
              <a:t>du code avec des tiers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Code lisible/commenté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Code efficient (éviter les répétitions)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Code qui « roule » sur une autre machine</a:t>
            </a:r>
          </a:p>
          <a:p>
            <a:endParaRPr lang="fr-FR" sz="2000" dirty="0"/>
          </a:p>
        </p:txBody>
      </p:sp>
      <p:sp>
        <p:nvSpPr>
          <p:cNvPr id="4" name="Rectangle 3"/>
          <p:cNvSpPr/>
          <p:nvPr/>
        </p:nvSpPr>
        <p:spPr>
          <a:xfrm>
            <a:off x="4457442" y="4609215"/>
            <a:ext cx="25734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https://rmarkdown.rstudio.com/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1429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17 novembre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9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2118947" y="5719230"/>
            <a:ext cx="23103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http://ecoevoevoeco.blogspot.com/2016/12/wrong-lot.html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/>
          <a:srcRect l="2417"/>
          <a:stretch/>
        </p:blipFill>
        <p:spPr>
          <a:xfrm>
            <a:off x="727349" y="1688176"/>
            <a:ext cx="4583206" cy="3888497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48846" y="1114474"/>
            <a:ext cx="8216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Repérage et correction plus facile des erreurs</a:t>
            </a:r>
          </a:p>
          <a:p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035" y="1202136"/>
            <a:ext cx="2858965" cy="16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1692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4095</TotalTime>
  <Words>5794</Words>
  <Application>Microsoft Office PowerPoint</Application>
  <PresentationFormat>Affichage à l'écran (4:3)</PresentationFormat>
  <Paragraphs>624</Paragraphs>
  <Slides>69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69</vt:i4>
      </vt:variant>
    </vt:vector>
  </HeadingPairs>
  <TitlesOfParts>
    <vt:vector size="77" baseType="lpstr">
      <vt:lpstr>Arial</vt:lpstr>
      <vt:lpstr>Calibri</vt:lpstr>
      <vt:lpstr>Calibri Light</vt:lpstr>
      <vt:lpstr>Cambria</vt:lpstr>
      <vt:lpstr>Consolas</vt:lpstr>
      <vt:lpstr>Times New Roman</vt:lpstr>
      <vt:lpstr>Wingdings</vt:lpstr>
      <vt:lpstr>Thème Office</vt:lpstr>
      <vt:lpstr>Statistiques avec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CHU de Grenoble Alpes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Statistiques avec R</dc:title>
  <dc:creator>Lafitte, Remi</dc:creator>
  <cp:keywords>R</cp:keywords>
  <cp:lastModifiedBy>REMI LAFITTE</cp:lastModifiedBy>
  <cp:revision>2004</cp:revision>
  <dcterms:created xsi:type="dcterms:W3CDTF">2023-09-13T10:00:13Z</dcterms:created>
  <dcterms:modified xsi:type="dcterms:W3CDTF">2023-11-17T14:42:36Z</dcterms:modified>
  <cp:contentStatus/>
</cp:coreProperties>
</file>